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2" r:id="rId5"/>
    <p:sldId id="274" r:id="rId6"/>
    <p:sldId id="271" r:id="rId7"/>
    <p:sldId id="259" r:id="rId8"/>
    <p:sldId id="262" r:id="rId9"/>
    <p:sldId id="265" r:id="rId10"/>
    <p:sldId id="266" r:id="rId11"/>
    <p:sldId id="263" r:id="rId12"/>
    <p:sldId id="260" r:id="rId13"/>
    <p:sldId id="264" r:id="rId14"/>
    <p:sldId id="268" r:id="rId15"/>
    <p:sldId id="277" r:id="rId16"/>
    <p:sldId id="276" r:id="rId17"/>
    <p:sldId id="275" r:id="rId18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EA5"/>
    <a:srgbClr val="344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7191B-1F84-4CF9-A53F-B0A16CFF6D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E2E9CD-48B7-472F-A50B-846D6087D47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cs-CZ" b="1"/>
            <a:t>Informace </a:t>
          </a:r>
          <a:r>
            <a:rPr lang="cs-CZ"/>
            <a:t>(poskytnuté včas, dostatečně konkrétní, v odpovídající formě)</a:t>
          </a:r>
          <a:endParaRPr lang="en-GB"/>
        </a:p>
      </dgm:t>
    </dgm:pt>
    <dgm:pt modelId="{88E8428F-C8B1-4E99-AD81-4A59775FB571}" type="parTrans" cxnId="{9607911F-2375-4C5A-AC55-ECCCB3C572B4}">
      <dgm:prSet/>
      <dgm:spPr/>
      <dgm:t>
        <a:bodyPr/>
        <a:lstStyle/>
        <a:p>
          <a:endParaRPr lang="en-GB"/>
        </a:p>
      </dgm:t>
    </dgm:pt>
    <dgm:pt modelId="{27B92D20-0CF6-4CCB-9FE8-E554A9E87F94}" type="sibTrans" cxnId="{9607911F-2375-4C5A-AC55-ECCCB3C572B4}">
      <dgm:prSet/>
      <dgm:spPr/>
      <dgm:t>
        <a:bodyPr/>
        <a:lstStyle/>
        <a:p>
          <a:endParaRPr lang="en-GB"/>
        </a:p>
      </dgm:t>
    </dgm:pt>
    <dgm:pt modelId="{9FFADB2E-9BF2-4A9A-A207-27CC7A0AD5F2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b="1"/>
            <a:t>Pomoc s koordinací </a:t>
          </a:r>
          <a:r>
            <a:rPr lang="cs-CZ"/>
            <a:t>či navigací v systému zdravotních, sociálních a dalších služeb</a:t>
          </a:r>
          <a:endParaRPr lang="en-GB"/>
        </a:p>
      </dgm:t>
    </dgm:pt>
    <dgm:pt modelId="{F7B78BBF-6C7B-47D6-B251-FE6DC483D2D1}" type="parTrans" cxnId="{E9ABCCCF-1958-49A5-BC10-DD3B2E65BD38}">
      <dgm:prSet/>
      <dgm:spPr/>
      <dgm:t>
        <a:bodyPr/>
        <a:lstStyle/>
        <a:p>
          <a:endParaRPr lang="en-GB"/>
        </a:p>
      </dgm:t>
    </dgm:pt>
    <dgm:pt modelId="{FD019241-7C5A-409F-8ED5-623FDECD50DC}" type="sibTrans" cxnId="{E9ABCCCF-1958-49A5-BC10-DD3B2E65BD38}">
      <dgm:prSet/>
      <dgm:spPr/>
      <dgm:t>
        <a:bodyPr/>
        <a:lstStyle/>
        <a:p>
          <a:endParaRPr lang="en-GB"/>
        </a:p>
      </dgm:t>
    </dgm:pt>
    <dgm:pt modelId="{AD6E0B44-B052-47A5-9E1A-410607FDAF2D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b="1" dirty="0"/>
            <a:t>Kompetence rodičů a pečujících </a:t>
          </a:r>
          <a:r>
            <a:rPr lang="cs-CZ" dirty="0"/>
            <a:t>(jak se postarat o nemocného, schopnosti + sebevědomí)</a:t>
          </a:r>
          <a:endParaRPr lang="en-GB" dirty="0"/>
        </a:p>
      </dgm:t>
    </dgm:pt>
    <dgm:pt modelId="{553132BC-F89D-42C2-8AFA-F317D1F9F2B9}" type="parTrans" cxnId="{7669EB7E-20C3-48C4-BF41-E370FECC10D5}">
      <dgm:prSet/>
      <dgm:spPr/>
      <dgm:t>
        <a:bodyPr/>
        <a:lstStyle/>
        <a:p>
          <a:endParaRPr lang="en-GB"/>
        </a:p>
      </dgm:t>
    </dgm:pt>
    <dgm:pt modelId="{FFFEC645-E4E9-4F27-921C-DB8D69453A6C}" type="sibTrans" cxnId="{7669EB7E-20C3-48C4-BF41-E370FECC10D5}">
      <dgm:prSet/>
      <dgm:spPr/>
      <dgm:t>
        <a:bodyPr/>
        <a:lstStyle/>
        <a:p>
          <a:endParaRPr lang="en-GB"/>
        </a:p>
      </dgm:t>
    </dgm:pt>
    <dgm:pt modelId="{6A290A23-1898-410F-B4F5-DB3DEFDB14C0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b="1" dirty="0"/>
            <a:t>Podpůrné sítě </a:t>
          </a:r>
          <a:r>
            <a:rPr lang="cs-CZ" dirty="0"/>
            <a:t>(formální a neformální „jiní už to zvládli“) </a:t>
          </a:r>
          <a:endParaRPr lang="en-GB" dirty="0"/>
        </a:p>
      </dgm:t>
    </dgm:pt>
    <dgm:pt modelId="{C8938755-6065-4B87-B25D-78B9C72DFFC1}" type="parTrans" cxnId="{04D40C5D-D16D-431E-B3C2-F54B2B33E0D0}">
      <dgm:prSet/>
      <dgm:spPr/>
      <dgm:t>
        <a:bodyPr/>
        <a:lstStyle/>
        <a:p>
          <a:endParaRPr lang="en-GB"/>
        </a:p>
      </dgm:t>
    </dgm:pt>
    <dgm:pt modelId="{4F316C40-3D2E-4422-A2EF-5C36FE69AF8F}" type="sibTrans" cxnId="{04D40C5D-D16D-431E-B3C2-F54B2B33E0D0}">
      <dgm:prSet/>
      <dgm:spPr/>
      <dgm:t>
        <a:bodyPr/>
        <a:lstStyle/>
        <a:p>
          <a:endParaRPr lang="en-GB"/>
        </a:p>
      </dgm:t>
    </dgm:pt>
    <dgm:pt modelId="{0B7A7E2B-EAB9-4C50-B66E-A3A1411FD4DB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/>
            <a:t>Dostatečné </a:t>
          </a:r>
          <a:r>
            <a:rPr lang="cs-CZ" b="1"/>
            <a:t>kapacity služeb </a:t>
          </a:r>
          <a:r>
            <a:rPr lang="cs-CZ"/>
            <a:t>(především respitní péče)</a:t>
          </a:r>
          <a:endParaRPr lang="en-GB"/>
        </a:p>
      </dgm:t>
    </dgm:pt>
    <dgm:pt modelId="{F2DE1612-BF3B-4252-8E15-57CFE05629C8}" type="parTrans" cxnId="{5E56E73B-A739-4108-B2BE-ABE77ABDE900}">
      <dgm:prSet/>
      <dgm:spPr/>
      <dgm:t>
        <a:bodyPr/>
        <a:lstStyle/>
        <a:p>
          <a:endParaRPr lang="en-GB"/>
        </a:p>
      </dgm:t>
    </dgm:pt>
    <dgm:pt modelId="{208D07FF-D5B8-4788-9032-1D301F6421D0}" type="sibTrans" cxnId="{5E56E73B-A739-4108-B2BE-ABE77ABDE900}">
      <dgm:prSet/>
      <dgm:spPr/>
      <dgm:t>
        <a:bodyPr/>
        <a:lstStyle/>
        <a:p>
          <a:endParaRPr lang="en-GB"/>
        </a:p>
      </dgm:t>
    </dgm:pt>
    <dgm:pt modelId="{72E466E0-B41A-4D1C-A108-5D8D4AA5B3C4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b="1"/>
            <a:t>Finance </a:t>
          </a:r>
          <a:r>
            <a:rPr lang="cs-CZ"/>
            <a:t>na péči, pomůcky, služby…</a:t>
          </a:r>
          <a:endParaRPr lang="en-GB"/>
        </a:p>
      </dgm:t>
    </dgm:pt>
    <dgm:pt modelId="{23CDC504-8594-46B6-8872-35B6CD84649A}" type="parTrans" cxnId="{E14B83EF-1F11-402C-9DA2-60E0FE4ED59D}">
      <dgm:prSet/>
      <dgm:spPr/>
      <dgm:t>
        <a:bodyPr/>
        <a:lstStyle/>
        <a:p>
          <a:endParaRPr lang="en-GB"/>
        </a:p>
      </dgm:t>
    </dgm:pt>
    <dgm:pt modelId="{9B36C614-8BEA-40F3-A078-0E4E4082BF60}" type="sibTrans" cxnId="{E14B83EF-1F11-402C-9DA2-60E0FE4ED59D}">
      <dgm:prSet/>
      <dgm:spPr/>
      <dgm:t>
        <a:bodyPr/>
        <a:lstStyle/>
        <a:p>
          <a:endParaRPr lang="en-GB"/>
        </a:p>
      </dgm:t>
    </dgm:pt>
    <dgm:pt modelId="{87D4C10F-1399-4F96-BAF5-BF09731E712A}">
      <dgm:prSet/>
      <dgm:spPr/>
      <dgm:t>
        <a:bodyPr/>
        <a:lstStyle/>
        <a:p>
          <a:pPr>
            <a:buFont typeface="+mj-lt"/>
            <a:buAutoNum type="arabicPeriod"/>
          </a:pPr>
          <a:r>
            <a:rPr lang="cs-CZ" b="1"/>
            <a:t>Čas na sebe</a:t>
          </a:r>
          <a:r>
            <a:rPr lang="cs-CZ"/>
            <a:t>, rodinné a další vztahy</a:t>
          </a:r>
          <a:endParaRPr lang="en-GB"/>
        </a:p>
      </dgm:t>
    </dgm:pt>
    <dgm:pt modelId="{CF28B392-6E0C-4CB4-B399-C522C47CB4DC}" type="parTrans" cxnId="{A143BB97-F361-4C18-A5F6-685B906BE7E1}">
      <dgm:prSet/>
      <dgm:spPr/>
      <dgm:t>
        <a:bodyPr/>
        <a:lstStyle/>
        <a:p>
          <a:endParaRPr lang="en-GB"/>
        </a:p>
      </dgm:t>
    </dgm:pt>
    <dgm:pt modelId="{BBD5BA91-2064-4F79-B58E-2F1883AF2F4C}" type="sibTrans" cxnId="{A143BB97-F361-4C18-A5F6-685B906BE7E1}">
      <dgm:prSet/>
      <dgm:spPr/>
      <dgm:t>
        <a:bodyPr/>
        <a:lstStyle/>
        <a:p>
          <a:endParaRPr lang="en-GB"/>
        </a:p>
      </dgm:t>
    </dgm:pt>
    <dgm:pt modelId="{24DBA13E-FF1F-4174-A391-FEAD50167807}">
      <dgm:prSet/>
      <dgm:spPr/>
      <dgm:t>
        <a:bodyPr/>
        <a:lstStyle/>
        <a:p>
          <a:endParaRPr lang="en-GB"/>
        </a:p>
      </dgm:t>
    </dgm:pt>
    <dgm:pt modelId="{97AC35E3-FE4B-48CD-8A31-5984F4131D55}" type="parTrans" cxnId="{4FDC26F6-B750-48C3-859C-51E66A82F0A7}">
      <dgm:prSet/>
      <dgm:spPr/>
      <dgm:t>
        <a:bodyPr/>
        <a:lstStyle/>
        <a:p>
          <a:endParaRPr lang="en-GB"/>
        </a:p>
      </dgm:t>
    </dgm:pt>
    <dgm:pt modelId="{AC4907D2-F5D8-4B01-BCC6-AE04AF576AE6}" type="sibTrans" cxnId="{4FDC26F6-B750-48C3-859C-51E66A82F0A7}">
      <dgm:prSet/>
      <dgm:spPr/>
      <dgm:t>
        <a:bodyPr/>
        <a:lstStyle/>
        <a:p>
          <a:endParaRPr lang="en-GB"/>
        </a:p>
      </dgm:t>
    </dgm:pt>
    <dgm:pt modelId="{8DBE2CA6-5F38-4568-9F65-CFFE46089398}" type="pres">
      <dgm:prSet presAssocID="{DF67191B-1F84-4CF9-A53F-B0A16CFF6DF7}" presName="Name0" presStyleCnt="0">
        <dgm:presLayoutVars>
          <dgm:chMax val="7"/>
          <dgm:chPref val="7"/>
          <dgm:dir/>
        </dgm:presLayoutVars>
      </dgm:prSet>
      <dgm:spPr/>
    </dgm:pt>
    <dgm:pt modelId="{246BE6CD-B24D-4CCB-B6B6-B27202909F96}" type="pres">
      <dgm:prSet presAssocID="{DF67191B-1F84-4CF9-A53F-B0A16CFF6DF7}" presName="Name1" presStyleCnt="0"/>
      <dgm:spPr/>
    </dgm:pt>
    <dgm:pt modelId="{6B8814E4-6DEE-4466-8D01-16DA9C0433F0}" type="pres">
      <dgm:prSet presAssocID="{DF67191B-1F84-4CF9-A53F-B0A16CFF6DF7}" presName="cycle" presStyleCnt="0"/>
      <dgm:spPr/>
    </dgm:pt>
    <dgm:pt modelId="{E2FBD59E-6F03-4B04-BDED-3A062D6250CE}" type="pres">
      <dgm:prSet presAssocID="{DF67191B-1F84-4CF9-A53F-B0A16CFF6DF7}" presName="srcNode" presStyleLbl="node1" presStyleIdx="0" presStyleCnt="7"/>
      <dgm:spPr/>
    </dgm:pt>
    <dgm:pt modelId="{906E5807-642C-42FD-A449-E080F0B21231}" type="pres">
      <dgm:prSet presAssocID="{DF67191B-1F84-4CF9-A53F-B0A16CFF6DF7}" presName="conn" presStyleLbl="parChTrans1D2" presStyleIdx="0" presStyleCnt="1"/>
      <dgm:spPr/>
    </dgm:pt>
    <dgm:pt modelId="{89EA4718-A0CD-4F3A-AA36-B5900C2E1FF8}" type="pres">
      <dgm:prSet presAssocID="{DF67191B-1F84-4CF9-A53F-B0A16CFF6DF7}" presName="extraNode" presStyleLbl="node1" presStyleIdx="0" presStyleCnt="7"/>
      <dgm:spPr/>
    </dgm:pt>
    <dgm:pt modelId="{6F8C7BCF-812D-4DD5-AA60-768531A099CB}" type="pres">
      <dgm:prSet presAssocID="{DF67191B-1F84-4CF9-A53F-B0A16CFF6DF7}" presName="dstNode" presStyleLbl="node1" presStyleIdx="0" presStyleCnt="7"/>
      <dgm:spPr/>
    </dgm:pt>
    <dgm:pt modelId="{EF8CF4D2-28E4-4428-A4C5-989CE3BFA54F}" type="pres">
      <dgm:prSet presAssocID="{A9E2E9CD-48B7-472F-A50B-846D6087D479}" presName="text_1" presStyleLbl="node1" presStyleIdx="0" presStyleCnt="7">
        <dgm:presLayoutVars>
          <dgm:bulletEnabled val="1"/>
        </dgm:presLayoutVars>
      </dgm:prSet>
      <dgm:spPr/>
    </dgm:pt>
    <dgm:pt modelId="{A919D746-263D-410B-B62A-641A34ABE387}" type="pres">
      <dgm:prSet presAssocID="{A9E2E9CD-48B7-472F-A50B-846D6087D479}" presName="accent_1" presStyleCnt="0"/>
      <dgm:spPr/>
    </dgm:pt>
    <dgm:pt modelId="{62076F81-3CEB-438F-8432-5D8948A5E123}" type="pres">
      <dgm:prSet presAssocID="{A9E2E9CD-48B7-472F-A50B-846D6087D479}" presName="accentRepeatNode" presStyleLbl="solidFgAcc1" presStyleIdx="0" presStyleCnt="7"/>
      <dgm:spPr/>
    </dgm:pt>
    <dgm:pt modelId="{D4353BE6-49F1-422A-BD25-17586B50AF31}" type="pres">
      <dgm:prSet presAssocID="{9FFADB2E-9BF2-4A9A-A207-27CC7A0AD5F2}" presName="text_2" presStyleLbl="node1" presStyleIdx="1" presStyleCnt="7">
        <dgm:presLayoutVars>
          <dgm:bulletEnabled val="1"/>
        </dgm:presLayoutVars>
      </dgm:prSet>
      <dgm:spPr/>
    </dgm:pt>
    <dgm:pt modelId="{AC6627BA-27D0-4F9B-9A23-FF05217B8D58}" type="pres">
      <dgm:prSet presAssocID="{9FFADB2E-9BF2-4A9A-A207-27CC7A0AD5F2}" presName="accent_2" presStyleCnt="0"/>
      <dgm:spPr/>
    </dgm:pt>
    <dgm:pt modelId="{B0F177E0-5F09-4F4A-81E4-70F9D0B13968}" type="pres">
      <dgm:prSet presAssocID="{9FFADB2E-9BF2-4A9A-A207-27CC7A0AD5F2}" presName="accentRepeatNode" presStyleLbl="solidFgAcc1" presStyleIdx="1" presStyleCnt="7"/>
      <dgm:spPr/>
    </dgm:pt>
    <dgm:pt modelId="{EE7ECFE8-5F3C-4B66-B4B0-E035BF086034}" type="pres">
      <dgm:prSet presAssocID="{AD6E0B44-B052-47A5-9E1A-410607FDAF2D}" presName="text_3" presStyleLbl="node1" presStyleIdx="2" presStyleCnt="7">
        <dgm:presLayoutVars>
          <dgm:bulletEnabled val="1"/>
        </dgm:presLayoutVars>
      </dgm:prSet>
      <dgm:spPr/>
    </dgm:pt>
    <dgm:pt modelId="{A0645C64-4BAF-44BD-9160-97031BBD3A17}" type="pres">
      <dgm:prSet presAssocID="{AD6E0B44-B052-47A5-9E1A-410607FDAF2D}" presName="accent_3" presStyleCnt="0"/>
      <dgm:spPr/>
    </dgm:pt>
    <dgm:pt modelId="{EB25E33F-906D-4A76-8EA7-12ADF706707E}" type="pres">
      <dgm:prSet presAssocID="{AD6E0B44-B052-47A5-9E1A-410607FDAF2D}" presName="accentRepeatNode" presStyleLbl="solidFgAcc1" presStyleIdx="2" presStyleCnt="7"/>
      <dgm:spPr/>
    </dgm:pt>
    <dgm:pt modelId="{65D4CC99-FD06-48C4-83A6-1B78B39DAE9E}" type="pres">
      <dgm:prSet presAssocID="{6A290A23-1898-410F-B4F5-DB3DEFDB14C0}" presName="text_4" presStyleLbl="node1" presStyleIdx="3" presStyleCnt="7">
        <dgm:presLayoutVars>
          <dgm:bulletEnabled val="1"/>
        </dgm:presLayoutVars>
      </dgm:prSet>
      <dgm:spPr/>
    </dgm:pt>
    <dgm:pt modelId="{18EE2C06-5DF6-4AE5-BE5E-DE8C8B2F71E5}" type="pres">
      <dgm:prSet presAssocID="{6A290A23-1898-410F-B4F5-DB3DEFDB14C0}" presName="accent_4" presStyleCnt="0"/>
      <dgm:spPr/>
    </dgm:pt>
    <dgm:pt modelId="{194FD670-3BF7-4B34-B9C0-4AAD3295673D}" type="pres">
      <dgm:prSet presAssocID="{6A290A23-1898-410F-B4F5-DB3DEFDB14C0}" presName="accentRepeatNode" presStyleLbl="solidFgAcc1" presStyleIdx="3" presStyleCnt="7"/>
      <dgm:spPr/>
    </dgm:pt>
    <dgm:pt modelId="{302CF28C-7348-4CC5-A398-84D7798039B5}" type="pres">
      <dgm:prSet presAssocID="{0B7A7E2B-EAB9-4C50-B66E-A3A1411FD4DB}" presName="text_5" presStyleLbl="node1" presStyleIdx="4" presStyleCnt="7">
        <dgm:presLayoutVars>
          <dgm:bulletEnabled val="1"/>
        </dgm:presLayoutVars>
      </dgm:prSet>
      <dgm:spPr/>
    </dgm:pt>
    <dgm:pt modelId="{B2D15F6A-96F1-416D-B38A-C61913CBA7B6}" type="pres">
      <dgm:prSet presAssocID="{0B7A7E2B-EAB9-4C50-B66E-A3A1411FD4DB}" presName="accent_5" presStyleCnt="0"/>
      <dgm:spPr/>
    </dgm:pt>
    <dgm:pt modelId="{A9D3F50F-DCDC-4C77-B731-D722567A9325}" type="pres">
      <dgm:prSet presAssocID="{0B7A7E2B-EAB9-4C50-B66E-A3A1411FD4DB}" presName="accentRepeatNode" presStyleLbl="solidFgAcc1" presStyleIdx="4" presStyleCnt="7"/>
      <dgm:spPr/>
    </dgm:pt>
    <dgm:pt modelId="{DA3D593B-C01F-4C5E-921D-87398071E1E8}" type="pres">
      <dgm:prSet presAssocID="{72E466E0-B41A-4D1C-A108-5D8D4AA5B3C4}" presName="text_6" presStyleLbl="node1" presStyleIdx="5" presStyleCnt="7">
        <dgm:presLayoutVars>
          <dgm:bulletEnabled val="1"/>
        </dgm:presLayoutVars>
      </dgm:prSet>
      <dgm:spPr/>
    </dgm:pt>
    <dgm:pt modelId="{B73D50BA-5730-43C2-846D-BDE2787269EE}" type="pres">
      <dgm:prSet presAssocID="{72E466E0-B41A-4D1C-A108-5D8D4AA5B3C4}" presName="accent_6" presStyleCnt="0"/>
      <dgm:spPr/>
    </dgm:pt>
    <dgm:pt modelId="{FA934A3C-70AF-4A43-B6E2-A926F9C64E87}" type="pres">
      <dgm:prSet presAssocID="{72E466E0-B41A-4D1C-A108-5D8D4AA5B3C4}" presName="accentRepeatNode" presStyleLbl="solidFgAcc1" presStyleIdx="5" presStyleCnt="7"/>
      <dgm:spPr/>
    </dgm:pt>
    <dgm:pt modelId="{AC2D5F97-0BC2-4B7D-8309-F64A46CC3E5E}" type="pres">
      <dgm:prSet presAssocID="{87D4C10F-1399-4F96-BAF5-BF09731E712A}" presName="text_7" presStyleLbl="node1" presStyleIdx="6" presStyleCnt="7">
        <dgm:presLayoutVars>
          <dgm:bulletEnabled val="1"/>
        </dgm:presLayoutVars>
      </dgm:prSet>
      <dgm:spPr/>
    </dgm:pt>
    <dgm:pt modelId="{057A2DD1-A39F-47DF-BC9F-B316A8105DCA}" type="pres">
      <dgm:prSet presAssocID="{87D4C10F-1399-4F96-BAF5-BF09731E712A}" presName="accent_7" presStyleCnt="0"/>
      <dgm:spPr/>
    </dgm:pt>
    <dgm:pt modelId="{9B2EA335-D703-418A-932B-F094DEF6B336}" type="pres">
      <dgm:prSet presAssocID="{87D4C10F-1399-4F96-BAF5-BF09731E712A}" presName="accentRepeatNode" presStyleLbl="solidFgAcc1" presStyleIdx="6" presStyleCnt="7"/>
      <dgm:spPr/>
    </dgm:pt>
  </dgm:ptLst>
  <dgm:cxnLst>
    <dgm:cxn modelId="{8D99CD07-6693-4CC1-A084-557081E7719B}" type="presOf" srcId="{72E466E0-B41A-4D1C-A108-5D8D4AA5B3C4}" destId="{DA3D593B-C01F-4C5E-921D-87398071E1E8}" srcOrd="0" destOrd="0" presId="urn:microsoft.com/office/officeart/2008/layout/VerticalCurvedList"/>
    <dgm:cxn modelId="{9607911F-2375-4C5A-AC55-ECCCB3C572B4}" srcId="{DF67191B-1F84-4CF9-A53F-B0A16CFF6DF7}" destId="{A9E2E9CD-48B7-472F-A50B-846D6087D479}" srcOrd="0" destOrd="0" parTransId="{88E8428F-C8B1-4E99-AD81-4A59775FB571}" sibTransId="{27B92D20-0CF6-4CCB-9FE8-E554A9E87F94}"/>
    <dgm:cxn modelId="{5E56E73B-A739-4108-B2BE-ABE77ABDE900}" srcId="{DF67191B-1F84-4CF9-A53F-B0A16CFF6DF7}" destId="{0B7A7E2B-EAB9-4C50-B66E-A3A1411FD4DB}" srcOrd="4" destOrd="0" parTransId="{F2DE1612-BF3B-4252-8E15-57CFE05629C8}" sibTransId="{208D07FF-D5B8-4788-9032-1D301F6421D0}"/>
    <dgm:cxn modelId="{04D40C5D-D16D-431E-B3C2-F54B2B33E0D0}" srcId="{DF67191B-1F84-4CF9-A53F-B0A16CFF6DF7}" destId="{6A290A23-1898-410F-B4F5-DB3DEFDB14C0}" srcOrd="3" destOrd="0" parTransId="{C8938755-6065-4B87-B25D-78B9C72DFFC1}" sibTransId="{4F316C40-3D2E-4422-A2EF-5C36FE69AF8F}"/>
    <dgm:cxn modelId="{E2994E4E-B977-440F-8818-2CC782111E31}" type="presOf" srcId="{AD6E0B44-B052-47A5-9E1A-410607FDAF2D}" destId="{EE7ECFE8-5F3C-4B66-B4B0-E035BF086034}" srcOrd="0" destOrd="0" presId="urn:microsoft.com/office/officeart/2008/layout/VerticalCurvedList"/>
    <dgm:cxn modelId="{79E93A79-0EBE-4171-8293-65374C281543}" type="presOf" srcId="{DF67191B-1F84-4CF9-A53F-B0A16CFF6DF7}" destId="{8DBE2CA6-5F38-4568-9F65-CFFE46089398}" srcOrd="0" destOrd="0" presId="urn:microsoft.com/office/officeart/2008/layout/VerticalCurvedList"/>
    <dgm:cxn modelId="{CCE8A67B-EC67-452F-B0CB-6999B5779A05}" type="presOf" srcId="{87D4C10F-1399-4F96-BAF5-BF09731E712A}" destId="{AC2D5F97-0BC2-4B7D-8309-F64A46CC3E5E}" srcOrd="0" destOrd="0" presId="urn:microsoft.com/office/officeart/2008/layout/VerticalCurvedList"/>
    <dgm:cxn modelId="{7669EB7E-20C3-48C4-BF41-E370FECC10D5}" srcId="{DF67191B-1F84-4CF9-A53F-B0A16CFF6DF7}" destId="{AD6E0B44-B052-47A5-9E1A-410607FDAF2D}" srcOrd="2" destOrd="0" parTransId="{553132BC-F89D-42C2-8AFA-F317D1F9F2B9}" sibTransId="{FFFEC645-E4E9-4F27-921C-DB8D69453A6C}"/>
    <dgm:cxn modelId="{C23B1380-C75A-4F54-8FE6-0B1D6391498F}" type="presOf" srcId="{0B7A7E2B-EAB9-4C50-B66E-A3A1411FD4DB}" destId="{302CF28C-7348-4CC5-A398-84D7798039B5}" srcOrd="0" destOrd="0" presId="urn:microsoft.com/office/officeart/2008/layout/VerticalCurvedList"/>
    <dgm:cxn modelId="{A143BB97-F361-4C18-A5F6-685B906BE7E1}" srcId="{DF67191B-1F84-4CF9-A53F-B0A16CFF6DF7}" destId="{87D4C10F-1399-4F96-BAF5-BF09731E712A}" srcOrd="6" destOrd="0" parTransId="{CF28B392-6E0C-4CB4-B399-C522C47CB4DC}" sibTransId="{BBD5BA91-2064-4F79-B58E-2F1883AF2F4C}"/>
    <dgm:cxn modelId="{B27DEDC4-1DC5-4EC2-9569-9370EB410969}" type="presOf" srcId="{6A290A23-1898-410F-B4F5-DB3DEFDB14C0}" destId="{65D4CC99-FD06-48C4-83A6-1B78B39DAE9E}" srcOrd="0" destOrd="0" presId="urn:microsoft.com/office/officeart/2008/layout/VerticalCurvedList"/>
    <dgm:cxn modelId="{E9ABCCCF-1958-49A5-BC10-DD3B2E65BD38}" srcId="{DF67191B-1F84-4CF9-A53F-B0A16CFF6DF7}" destId="{9FFADB2E-9BF2-4A9A-A207-27CC7A0AD5F2}" srcOrd="1" destOrd="0" parTransId="{F7B78BBF-6C7B-47D6-B251-FE6DC483D2D1}" sibTransId="{FD019241-7C5A-409F-8ED5-623FDECD50DC}"/>
    <dgm:cxn modelId="{D46D67E1-037C-48F8-BEF4-3C4ED51E2BE7}" type="presOf" srcId="{9FFADB2E-9BF2-4A9A-A207-27CC7A0AD5F2}" destId="{D4353BE6-49F1-422A-BD25-17586B50AF31}" srcOrd="0" destOrd="0" presId="urn:microsoft.com/office/officeart/2008/layout/VerticalCurvedList"/>
    <dgm:cxn modelId="{EA4B47EF-AA84-4E34-A63C-DC42F810CBE0}" type="presOf" srcId="{A9E2E9CD-48B7-472F-A50B-846D6087D479}" destId="{EF8CF4D2-28E4-4428-A4C5-989CE3BFA54F}" srcOrd="0" destOrd="0" presId="urn:microsoft.com/office/officeart/2008/layout/VerticalCurvedList"/>
    <dgm:cxn modelId="{E14B83EF-1F11-402C-9DA2-60E0FE4ED59D}" srcId="{DF67191B-1F84-4CF9-A53F-B0A16CFF6DF7}" destId="{72E466E0-B41A-4D1C-A108-5D8D4AA5B3C4}" srcOrd="5" destOrd="0" parTransId="{23CDC504-8594-46B6-8872-35B6CD84649A}" sibTransId="{9B36C614-8BEA-40F3-A078-0E4E4082BF60}"/>
    <dgm:cxn modelId="{D10E45F2-10E6-4686-94FA-1DFC44A82C4A}" type="presOf" srcId="{27B92D20-0CF6-4CCB-9FE8-E554A9E87F94}" destId="{906E5807-642C-42FD-A449-E080F0B21231}" srcOrd="0" destOrd="0" presId="urn:microsoft.com/office/officeart/2008/layout/VerticalCurvedList"/>
    <dgm:cxn modelId="{4FDC26F6-B750-48C3-859C-51E66A82F0A7}" srcId="{DF67191B-1F84-4CF9-A53F-B0A16CFF6DF7}" destId="{24DBA13E-FF1F-4174-A391-FEAD50167807}" srcOrd="7" destOrd="0" parTransId="{97AC35E3-FE4B-48CD-8A31-5984F4131D55}" sibTransId="{AC4907D2-F5D8-4B01-BCC6-AE04AF576AE6}"/>
    <dgm:cxn modelId="{0D3DE955-62B4-49FF-A473-9A77170BA25F}" type="presParOf" srcId="{8DBE2CA6-5F38-4568-9F65-CFFE46089398}" destId="{246BE6CD-B24D-4CCB-B6B6-B27202909F96}" srcOrd="0" destOrd="0" presId="urn:microsoft.com/office/officeart/2008/layout/VerticalCurvedList"/>
    <dgm:cxn modelId="{25EB4061-C8D8-4757-9EEF-916F374D2DFB}" type="presParOf" srcId="{246BE6CD-B24D-4CCB-B6B6-B27202909F96}" destId="{6B8814E4-6DEE-4466-8D01-16DA9C0433F0}" srcOrd="0" destOrd="0" presId="urn:microsoft.com/office/officeart/2008/layout/VerticalCurvedList"/>
    <dgm:cxn modelId="{616CEB7E-8376-47BC-917E-48993D6F1601}" type="presParOf" srcId="{6B8814E4-6DEE-4466-8D01-16DA9C0433F0}" destId="{E2FBD59E-6F03-4B04-BDED-3A062D6250CE}" srcOrd="0" destOrd="0" presId="urn:microsoft.com/office/officeart/2008/layout/VerticalCurvedList"/>
    <dgm:cxn modelId="{B5A0C7F3-ECA1-434B-A129-576B6BA6F310}" type="presParOf" srcId="{6B8814E4-6DEE-4466-8D01-16DA9C0433F0}" destId="{906E5807-642C-42FD-A449-E080F0B21231}" srcOrd="1" destOrd="0" presId="urn:microsoft.com/office/officeart/2008/layout/VerticalCurvedList"/>
    <dgm:cxn modelId="{11A96FA0-84A0-4AD3-9E73-AB1707AB4CBC}" type="presParOf" srcId="{6B8814E4-6DEE-4466-8D01-16DA9C0433F0}" destId="{89EA4718-A0CD-4F3A-AA36-B5900C2E1FF8}" srcOrd="2" destOrd="0" presId="urn:microsoft.com/office/officeart/2008/layout/VerticalCurvedList"/>
    <dgm:cxn modelId="{B5CFC01F-4505-4B55-8CCF-8595A0B2C6DC}" type="presParOf" srcId="{6B8814E4-6DEE-4466-8D01-16DA9C0433F0}" destId="{6F8C7BCF-812D-4DD5-AA60-768531A099CB}" srcOrd="3" destOrd="0" presId="urn:microsoft.com/office/officeart/2008/layout/VerticalCurvedList"/>
    <dgm:cxn modelId="{B13A79E4-5CA1-4070-A5DE-6574764A0DBC}" type="presParOf" srcId="{246BE6CD-B24D-4CCB-B6B6-B27202909F96}" destId="{EF8CF4D2-28E4-4428-A4C5-989CE3BFA54F}" srcOrd="1" destOrd="0" presId="urn:microsoft.com/office/officeart/2008/layout/VerticalCurvedList"/>
    <dgm:cxn modelId="{03F7EE06-C78A-428F-AE2C-C881263DA418}" type="presParOf" srcId="{246BE6CD-B24D-4CCB-B6B6-B27202909F96}" destId="{A919D746-263D-410B-B62A-641A34ABE387}" srcOrd="2" destOrd="0" presId="urn:microsoft.com/office/officeart/2008/layout/VerticalCurvedList"/>
    <dgm:cxn modelId="{0B5B7FE1-EEF0-4D32-9F6D-2C661721FF19}" type="presParOf" srcId="{A919D746-263D-410B-B62A-641A34ABE387}" destId="{62076F81-3CEB-438F-8432-5D8948A5E123}" srcOrd="0" destOrd="0" presId="urn:microsoft.com/office/officeart/2008/layout/VerticalCurvedList"/>
    <dgm:cxn modelId="{8E652F67-C092-4540-BB18-3C11FF208729}" type="presParOf" srcId="{246BE6CD-B24D-4CCB-B6B6-B27202909F96}" destId="{D4353BE6-49F1-422A-BD25-17586B50AF31}" srcOrd="3" destOrd="0" presId="urn:microsoft.com/office/officeart/2008/layout/VerticalCurvedList"/>
    <dgm:cxn modelId="{F7E959AF-53BF-4CDB-A62F-2B714958F4DA}" type="presParOf" srcId="{246BE6CD-B24D-4CCB-B6B6-B27202909F96}" destId="{AC6627BA-27D0-4F9B-9A23-FF05217B8D58}" srcOrd="4" destOrd="0" presId="urn:microsoft.com/office/officeart/2008/layout/VerticalCurvedList"/>
    <dgm:cxn modelId="{49118138-74AD-47F7-A967-8A4045951638}" type="presParOf" srcId="{AC6627BA-27D0-4F9B-9A23-FF05217B8D58}" destId="{B0F177E0-5F09-4F4A-81E4-70F9D0B13968}" srcOrd="0" destOrd="0" presId="urn:microsoft.com/office/officeart/2008/layout/VerticalCurvedList"/>
    <dgm:cxn modelId="{B3C99D13-CD8D-4641-955A-4EF760098D0C}" type="presParOf" srcId="{246BE6CD-B24D-4CCB-B6B6-B27202909F96}" destId="{EE7ECFE8-5F3C-4B66-B4B0-E035BF086034}" srcOrd="5" destOrd="0" presId="urn:microsoft.com/office/officeart/2008/layout/VerticalCurvedList"/>
    <dgm:cxn modelId="{E7A2B439-978B-4953-A3D6-B021BC604257}" type="presParOf" srcId="{246BE6CD-B24D-4CCB-B6B6-B27202909F96}" destId="{A0645C64-4BAF-44BD-9160-97031BBD3A17}" srcOrd="6" destOrd="0" presId="urn:microsoft.com/office/officeart/2008/layout/VerticalCurvedList"/>
    <dgm:cxn modelId="{ADF4EF5C-3FD3-42C6-BC87-D2E50D327376}" type="presParOf" srcId="{A0645C64-4BAF-44BD-9160-97031BBD3A17}" destId="{EB25E33F-906D-4A76-8EA7-12ADF706707E}" srcOrd="0" destOrd="0" presId="urn:microsoft.com/office/officeart/2008/layout/VerticalCurvedList"/>
    <dgm:cxn modelId="{CDAA6CA2-CB4E-4C69-8726-30DCAED36F91}" type="presParOf" srcId="{246BE6CD-B24D-4CCB-B6B6-B27202909F96}" destId="{65D4CC99-FD06-48C4-83A6-1B78B39DAE9E}" srcOrd="7" destOrd="0" presId="urn:microsoft.com/office/officeart/2008/layout/VerticalCurvedList"/>
    <dgm:cxn modelId="{691576DC-1312-4F97-A927-0AD323353CF9}" type="presParOf" srcId="{246BE6CD-B24D-4CCB-B6B6-B27202909F96}" destId="{18EE2C06-5DF6-4AE5-BE5E-DE8C8B2F71E5}" srcOrd="8" destOrd="0" presId="urn:microsoft.com/office/officeart/2008/layout/VerticalCurvedList"/>
    <dgm:cxn modelId="{EB5E7526-0215-4D1C-A5B4-2D3E8FA66E98}" type="presParOf" srcId="{18EE2C06-5DF6-4AE5-BE5E-DE8C8B2F71E5}" destId="{194FD670-3BF7-4B34-B9C0-4AAD3295673D}" srcOrd="0" destOrd="0" presId="urn:microsoft.com/office/officeart/2008/layout/VerticalCurvedList"/>
    <dgm:cxn modelId="{E8C2342B-14D9-4B26-A65F-ED9CFFE801CC}" type="presParOf" srcId="{246BE6CD-B24D-4CCB-B6B6-B27202909F96}" destId="{302CF28C-7348-4CC5-A398-84D7798039B5}" srcOrd="9" destOrd="0" presId="urn:microsoft.com/office/officeart/2008/layout/VerticalCurvedList"/>
    <dgm:cxn modelId="{F28DBD77-5425-435D-8248-2414CD8C88B1}" type="presParOf" srcId="{246BE6CD-B24D-4CCB-B6B6-B27202909F96}" destId="{B2D15F6A-96F1-416D-B38A-C61913CBA7B6}" srcOrd="10" destOrd="0" presId="urn:microsoft.com/office/officeart/2008/layout/VerticalCurvedList"/>
    <dgm:cxn modelId="{5276806B-74F9-45F1-A688-820FD26FA3BC}" type="presParOf" srcId="{B2D15F6A-96F1-416D-B38A-C61913CBA7B6}" destId="{A9D3F50F-DCDC-4C77-B731-D722567A9325}" srcOrd="0" destOrd="0" presId="urn:microsoft.com/office/officeart/2008/layout/VerticalCurvedList"/>
    <dgm:cxn modelId="{D131DC38-B483-4832-BDE3-8920A546CCC6}" type="presParOf" srcId="{246BE6CD-B24D-4CCB-B6B6-B27202909F96}" destId="{DA3D593B-C01F-4C5E-921D-87398071E1E8}" srcOrd="11" destOrd="0" presId="urn:microsoft.com/office/officeart/2008/layout/VerticalCurvedList"/>
    <dgm:cxn modelId="{24ABF56A-E86A-48BF-8FEB-4E2B1E78FD60}" type="presParOf" srcId="{246BE6CD-B24D-4CCB-B6B6-B27202909F96}" destId="{B73D50BA-5730-43C2-846D-BDE2787269EE}" srcOrd="12" destOrd="0" presId="urn:microsoft.com/office/officeart/2008/layout/VerticalCurvedList"/>
    <dgm:cxn modelId="{7E00699E-E236-4B93-A461-F1687442C9D6}" type="presParOf" srcId="{B73D50BA-5730-43C2-846D-BDE2787269EE}" destId="{FA934A3C-70AF-4A43-B6E2-A926F9C64E87}" srcOrd="0" destOrd="0" presId="urn:microsoft.com/office/officeart/2008/layout/VerticalCurvedList"/>
    <dgm:cxn modelId="{ADF2E5E5-C18F-49D7-9B2D-50881179AB9A}" type="presParOf" srcId="{246BE6CD-B24D-4CCB-B6B6-B27202909F96}" destId="{AC2D5F97-0BC2-4B7D-8309-F64A46CC3E5E}" srcOrd="13" destOrd="0" presId="urn:microsoft.com/office/officeart/2008/layout/VerticalCurvedList"/>
    <dgm:cxn modelId="{3DCA02B5-DE1B-497F-B562-4E3DC81BB51A}" type="presParOf" srcId="{246BE6CD-B24D-4CCB-B6B6-B27202909F96}" destId="{057A2DD1-A39F-47DF-BC9F-B316A8105DCA}" srcOrd="14" destOrd="0" presId="urn:microsoft.com/office/officeart/2008/layout/VerticalCurvedList"/>
    <dgm:cxn modelId="{B4C7D3FD-4361-4B95-B943-F7BAC3F717A6}" type="presParOf" srcId="{057A2DD1-A39F-47DF-BC9F-B316A8105DCA}" destId="{9B2EA335-D703-418A-932B-F094DEF6B3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8D1B4-0B93-4BFD-A773-567B228E05BE}" type="doc">
      <dgm:prSet loTypeId="urn:microsoft.com/office/officeart/2005/8/layout/arrow6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3D0F7129-9CAB-4377-9FD7-8EEC24C43158}">
      <dgm:prSet phldrT="[Text]"/>
      <dgm:spPr/>
      <dgm:t>
        <a:bodyPr/>
        <a:lstStyle/>
        <a:p>
          <a:r>
            <a:rPr lang="cs-CZ" dirty="0"/>
            <a:t>Podpora konkrétních lidí a rodin</a:t>
          </a:r>
          <a:endParaRPr lang="en-GB" dirty="0"/>
        </a:p>
      </dgm:t>
    </dgm:pt>
    <dgm:pt modelId="{D54B3C02-FAE5-48A3-B6FB-23DC051C088C}" type="parTrans" cxnId="{D00E4E45-FBA3-40C7-8F61-5E2BC9624DA5}">
      <dgm:prSet/>
      <dgm:spPr/>
      <dgm:t>
        <a:bodyPr/>
        <a:lstStyle/>
        <a:p>
          <a:endParaRPr lang="en-GB"/>
        </a:p>
      </dgm:t>
    </dgm:pt>
    <dgm:pt modelId="{ED7AB115-9A57-4BA2-9B2A-1545383AE763}" type="sibTrans" cxnId="{D00E4E45-FBA3-40C7-8F61-5E2BC9624DA5}">
      <dgm:prSet/>
      <dgm:spPr/>
      <dgm:t>
        <a:bodyPr/>
        <a:lstStyle/>
        <a:p>
          <a:endParaRPr lang="en-GB"/>
        </a:p>
      </dgm:t>
    </dgm:pt>
    <dgm:pt modelId="{0C19EE47-D368-4423-8BD0-5032529510BD}">
      <dgm:prSet phldrT="[Text]"/>
      <dgm:spPr/>
      <dgm:t>
        <a:bodyPr/>
        <a:lstStyle/>
        <a:p>
          <a:r>
            <a:rPr lang="cs-CZ" dirty="0"/>
            <a:t>Rozvoj sítě služeb pro ně </a:t>
          </a:r>
          <a:endParaRPr lang="en-GB" dirty="0"/>
        </a:p>
      </dgm:t>
    </dgm:pt>
    <dgm:pt modelId="{91CAB531-D459-4DD9-A75E-D9E347512A92}" type="parTrans" cxnId="{F5C530DE-782A-45CB-B20A-01A02B5E0B41}">
      <dgm:prSet/>
      <dgm:spPr/>
      <dgm:t>
        <a:bodyPr/>
        <a:lstStyle/>
        <a:p>
          <a:endParaRPr lang="en-GB"/>
        </a:p>
      </dgm:t>
    </dgm:pt>
    <dgm:pt modelId="{BE866262-8FAA-40C4-92D6-532021BFC565}" type="sibTrans" cxnId="{F5C530DE-782A-45CB-B20A-01A02B5E0B41}">
      <dgm:prSet/>
      <dgm:spPr/>
      <dgm:t>
        <a:bodyPr/>
        <a:lstStyle/>
        <a:p>
          <a:endParaRPr lang="en-GB"/>
        </a:p>
      </dgm:t>
    </dgm:pt>
    <dgm:pt modelId="{72594272-D96A-44B7-86E0-7471EBCEE3A8}" type="pres">
      <dgm:prSet presAssocID="{E888D1B4-0B93-4BFD-A773-567B228E05BE}" presName="compositeShape" presStyleCnt="0">
        <dgm:presLayoutVars>
          <dgm:chMax val="2"/>
          <dgm:dir/>
          <dgm:resizeHandles val="exact"/>
        </dgm:presLayoutVars>
      </dgm:prSet>
      <dgm:spPr/>
    </dgm:pt>
    <dgm:pt modelId="{B319D892-3BEC-4762-BE75-ED2254F968D0}" type="pres">
      <dgm:prSet presAssocID="{E888D1B4-0B93-4BFD-A773-567B228E05BE}" presName="ribbon" presStyleLbl="node1" presStyleIdx="0" presStyleCnt="1"/>
      <dgm:spPr/>
    </dgm:pt>
    <dgm:pt modelId="{5DCE5372-FA89-47D3-B8F5-292F48B8F66E}" type="pres">
      <dgm:prSet presAssocID="{E888D1B4-0B93-4BFD-A773-567B228E05B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09614B1-C954-4221-AA86-EEC7494406B9}" type="pres">
      <dgm:prSet presAssocID="{E888D1B4-0B93-4BFD-A773-567B228E05B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4C51700-C467-4156-BB74-07C19F6BE941}" type="presOf" srcId="{0C19EE47-D368-4423-8BD0-5032529510BD}" destId="{209614B1-C954-4221-AA86-EEC7494406B9}" srcOrd="0" destOrd="0" presId="urn:microsoft.com/office/officeart/2005/8/layout/arrow6"/>
    <dgm:cxn modelId="{D00E4E45-FBA3-40C7-8F61-5E2BC9624DA5}" srcId="{E888D1B4-0B93-4BFD-A773-567B228E05BE}" destId="{3D0F7129-9CAB-4377-9FD7-8EEC24C43158}" srcOrd="0" destOrd="0" parTransId="{D54B3C02-FAE5-48A3-B6FB-23DC051C088C}" sibTransId="{ED7AB115-9A57-4BA2-9B2A-1545383AE763}"/>
    <dgm:cxn modelId="{B008BC90-DFD7-4317-A627-427F6D93AAC1}" type="presOf" srcId="{3D0F7129-9CAB-4377-9FD7-8EEC24C43158}" destId="{5DCE5372-FA89-47D3-B8F5-292F48B8F66E}" srcOrd="0" destOrd="0" presId="urn:microsoft.com/office/officeart/2005/8/layout/arrow6"/>
    <dgm:cxn modelId="{F5C530DE-782A-45CB-B20A-01A02B5E0B41}" srcId="{E888D1B4-0B93-4BFD-A773-567B228E05BE}" destId="{0C19EE47-D368-4423-8BD0-5032529510BD}" srcOrd="1" destOrd="0" parTransId="{91CAB531-D459-4DD9-A75E-D9E347512A92}" sibTransId="{BE866262-8FAA-40C4-92D6-532021BFC565}"/>
    <dgm:cxn modelId="{48F2F5EE-AF5F-47D4-A555-0969E0ABB065}" type="presOf" srcId="{E888D1B4-0B93-4BFD-A773-567B228E05BE}" destId="{72594272-D96A-44B7-86E0-7471EBCEE3A8}" srcOrd="0" destOrd="0" presId="urn:microsoft.com/office/officeart/2005/8/layout/arrow6"/>
    <dgm:cxn modelId="{286E1F49-CB6A-443F-8FF3-CAF51D4A6544}" type="presParOf" srcId="{72594272-D96A-44B7-86E0-7471EBCEE3A8}" destId="{B319D892-3BEC-4762-BE75-ED2254F968D0}" srcOrd="0" destOrd="0" presId="urn:microsoft.com/office/officeart/2005/8/layout/arrow6"/>
    <dgm:cxn modelId="{8473A88D-D411-4375-BC04-86B640DDD671}" type="presParOf" srcId="{72594272-D96A-44B7-86E0-7471EBCEE3A8}" destId="{5DCE5372-FA89-47D3-B8F5-292F48B8F66E}" srcOrd="1" destOrd="0" presId="urn:microsoft.com/office/officeart/2005/8/layout/arrow6"/>
    <dgm:cxn modelId="{B57A1CA5-0C60-4239-9D5E-41EEA895222D}" type="presParOf" srcId="{72594272-D96A-44B7-86E0-7471EBCEE3A8}" destId="{209614B1-C954-4221-AA86-EEC7494406B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E5807-642C-42FD-A449-E080F0B21231}">
      <dsp:nvSpPr>
        <dsp:cNvPr id="0" name=""/>
        <dsp:cNvSpPr/>
      </dsp:nvSpPr>
      <dsp:spPr>
        <a:xfrm>
          <a:off x="-4738570" y="-726524"/>
          <a:ext cx="5645636" cy="5645636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CF4D2-28E4-4428-A4C5-989CE3BFA54F}">
      <dsp:nvSpPr>
        <dsp:cNvPr id="0" name=""/>
        <dsp:cNvSpPr/>
      </dsp:nvSpPr>
      <dsp:spPr>
        <a:xfrm>
          <a:off x="294109" y="190595"/>
          <a:ext cx="10165518" cy="38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3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b="1" kern="1200"/>
            <a:t>Informace </a:t>
          </a:r>
          <a:r>
            <a:rPr lang="cs-CZ" sz="2000" kern="1200"/>
            <a:t>(poskytnuté včas, dostatečně konkrétní, v odpovídající formě)</a:t>
          </a:r>
          <a:endParaRPr lang="en-GB" sz="2000" kern="1200"/>
        </a:p>
      </dsp:txBody>
      <dsp:txXfrm>
        <a:off x="294109" y="190595"/>
        <a:ext cx="10165518" cy="381022"/>
      </dsp:txXfrm>
    </dsp:sp>
    <dsp:sp modelId="{62076F81-3CEB-438F-8432-5D8948A5E123}">
      <dsp:nvSpPr>
        <dsp:cNvPr id="0" name=""/>
        <dsp:cNvSpPr/>
      </dsp:nvSpPr>
      <dsp:spPr>
        <a:xfrm>
          <a:off x="55971" y="142967"/>
          <a:ext cx="476277" cy="476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53BE6-49F1-422A-BD25-17586B50AF31}">
      <dsp:nvSpPr>
        <dsp:cNvPr id="0" name=""/>
        <dsp:cNvSpPr/>
      </dsp:nvSpPr>
      <dsp:spPr>
        <a:xfrm>
          <a:off x="639159" y="762463"/>
          <a:ext cx="9820469" cy="38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3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b="1" kern="1200"/>
            <a:t>Pomoc s koordinací </a:t>
          </a:r>
          <a:r>
            <a:rPr lang="cs-CZ" sz="2000" kern="1200"/>
            <a:t>či navigací v systému zdravotních, sociálních a dalších služeb</a:t>
          </a:r>
          <a:endParaRPr lang="en-GB" sz="2000" kern="1200"/>
        </a:p>
      </dsp:txBody>
      <dsp:txXfrm>
        <a:off x="639159" y="762463"/>
        <a:ext cx="9820469" cy="381022"/>
      </dsp:txXfrm>
    </dsp:sp>
    <dsp:sp modelId="{B0F177E0-5F09-4F4A-81E4-70F9D0B13968}">
      <dsp:nvSpPr>
        <dsp:cNvPr id="0" name=""/>
        <dsp:cNvSpPr/>
      </dsp:nvSpPr>
      <dsp:spPr>
        <a:xfrm>
          <a:off x="401020" y="714836"/>
          <a:ext cx="476277" cy="476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ECFE8-5F3C-4B66-B4B0-E035BF086034}">
      <dsp:nvSpPr>
        <dsp:cNvPr id="0" name=""/>
        <dsp:cNvSpPr/>
      </dsp:nvSpPr>
      <dsp:spPr>
        <a:xfrm>
          <a:off x="828245" y="1333913"/>
          <a:ext cx="9631383" cy="38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3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b="1" kern="1200" dirty="0"/>
            <a:t>Kompetence rodičů a pečujících </a:t>
          </a:r>
          <a:r>
            <a:rPr lang="cs-CZ" sz="2000" kern="1200" dirty="0"/>
            <a:t>(jak se postarat o nemocného, schopnosti + sebevědomí)</a:t>
          </a:r>
          <a:endParaRPr lang="en-GB" sz="2000" kern="1200" dirty="0"/>
        </a:p>
      </dsp:txBody>
      <dsp:txXfrm>
        <a:off x="828245" y="1333913"/>
        <a:ext cx="9631383" cy="381022"/>
      </dsp:txXfrm>
    </dsp:sp>
    <dsp:sp modelId="{EB25E33F-906D-4A76-8EA7-12ADF706707E}">
      <dsp:nvSpPr>
        <dsp:cNvPr id="0" name=""/>
        <dsp:cNvSpPr/>
      </dsp:nvSpPr>
      <dsp:spPr>
        <a:xfrm>
          <a:off x="590106" y="1286285"/>
          <a:ext cx="476277" cy="476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4CC99-FD06-48C4-83A6-1B78B39DAE9E}">
      <dsp:nvSpPr>
        <dsp:cNvPr id="0" name=""/>
        <dsp:cNvSpPr/>
      </dsp:nvSpPr>
      <dsp:spPr>
        <a:xfrm>
          <a:off x="888618" y="1905782"/>
          <a:ext cx="9571010" cy="38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3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b="1" kern="1200" dirty="0"/>
            <a:t>Podpůrné sítě </a:t>
          </a:r>
          <a:r>
            <a:rPr lang="cs-CZ" sz="2000" kern="1200" dirty="0"/>
            <a:t>(formální a neformální „jiní už to zvládli“) </a:t>
          </a:r>
          <a:endParaRPr lang="en-GB" sz="2000" kern="1200" dirty="0"/>
        </a:p>
      </dsp:txBody>
      <dsp:txXfrm>
        <a:off x="888618" y="1905782"/>
        <a:ext cx="9571010" cy="381022"/>
      </dsp:txXfrm>
    </dsp:sp>
    <dsp:sp modelId="{194FD670-3BF7-4B34-B9C0-4AAD3295673D}">
      <dsp:nvSpPr>
        <dsp:cNvPr id="0" name=""/>
        <dsp:cNvSpPr/>
      </dsp:nvSpPr>
      <dsp:spPr>
        <a:xfrm>
          <a:off x="650479" y="1858154"/>
          <a:ext cx="476277" cy="476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CF28C-7348-4CC5-A398-84D7798039B5}">
      <dsp:nvSpPr>
        <dsp:cNvPr id="0" name=""/>
        <dsp:cNvSpPr/>
      </dsp:nvSpPr>
      <dsp:spPr>
        <a:xfrm>
          <a:off x="828245" y="2477651"/>
          <a:ext cx="9631383" cy="38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3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/>
            <a:t>Dostatečné </a:t>
          </a:r>
          <a:r>
            <a:rPr lang="cs-CZ" sz="2000" b="1" kern="1200"/>
            <a:t>kapacity služeb </a:t>
          </a:r>
          <a:r>
            <a:rPr lang="cs-CZ" sz="2000" kern="1200"/>
            <a:t>(především respitní péče)</a:t>
          </a:r>
          <a:endParaRPr lang="en-GB" sz="2000" kern="1200"/>
        </a:p>
      </dsp:txBody>
      <dsp:txXfrm>
        <a:off x="828245" y="2477651"/>
        <a:ext cx="9631383" cy="381022"/>
      </dsp:txXfrm>
    </dsp:sp>
    <dsp:sp modelId="{A9D3F50F-DCDC-4C77-B731-D722567A9325}">
      <dsp:nvSpPr>
        <dsp:cNvPr id="0" name=""/>
        <dsp:cNvSpPr/>
      </dsp:nvSpPr>
      <dsp:spPr>
        <a:xfrm>
          <a:off x="590106" y="2430023"/>
          <a:ext cx="476277" cy="476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D593B-C01F-4C5E-921D-87398071E1E8}">
      <dsp:nvSpPr>
        <dsp:cNvPr id="0" name=""/>
        <dsp:cNvSpPr/>
      </dsp:nvSpPr>
      <dsp:spPr>
        <a:xfrm>
          <a:off x="639159" y="3049100"/>
          <a:ext cx="9820469" cy="38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3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b="1" kern="1200"/>
            <a:t>Finance </a:t>
          </a:r>
          <a:r>
            <a:rPr lang="cs-CZ" sz="2000" kern="1200"/>
            <a:t>na péči, pomůcky, služby…</a:t>
          </a:r>
          <a:endParaRPr lang="en-GB" sz="2000" kern="1200"/>
        </a:p>
      </dsp:txBody>
      <dsp:txXfrm>
        <a:off x="639159" y="3049100"/>
        <a:ext cx="9820469" cy="381022"/>
      </dsp:txXfrm>
    </dsp:sp>
    <dsp:sp modelId="{FA934A3C-70AF-4A43-B6E2-A926F9C64E87}">
      <dsp:nvSpPr>
        <dsp:cNvPr id="0" name=""/>
        <dsp:cNvSpPr/>
      </dsp:nvSpPr>
      <dsp:spPr>
        <a:xfrm>
          <a:off x="401020" y="3001473"/>
          <a:ext cx="476277" cy="476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D5F97-0BC2-4B7D-8309-F64A46CC3E5E}">
      <dsp:nvSpPr>
        <dsp:cNvPr id="0" name=""/>
        <dsp:cNvSpPr/>
      </dsp:nvSpPr>
      <dsp:spPr>
        <a:xfrm>
          <a:off x="294109" y="3620969"/>
          <a:ext cx="10165518" cy="381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3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b="1" kern="1200"/>
            <a:t>Čas na sebe</a:t>
          </a:r>
          <a:r>
            <a:rPr lang="cs-CZ" sz="2000" kern="1200"/>
            <a:t>, rodinné a další vztahy</a:t>
          </a:r>
          <a:endParaRPr lang="en-GB" sz="2000" kern="1200"/>
        </a:p>
      </dsp:txBody>
      <dsp:txXfrm>
        <a:off x="294109" y="3620969"/>
        <a:ext cx="10165518" cy="381022"/>
      </dsp:txXfrm>
    </dsp:sp>
    <dsp:sp modelId="{9B2EA335-D703-418A-932B-F094DEF6B336}">
      <dsp:nvSpPr>
        <dsp:cNvPr id="0" name=""/>
        <dsp:cNvSpPr/>
      </dsp:nvSpPr>
      <dsp:spPr>
        <a:xfrm>
          <a:off x="55971" y="3573341"/>
          <a:ext cx="476277" cy="476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9D892-3BEC-4762-BE75-ED2254F968D0}">
      <dsp:nvSpPr>
        <dsp:cNvPr id="0" name=""/>
        <dsp:cNvSpPr/>
      </dsp:nvSpPr>
      <dsp:spPr>
        <a:xfrm>
          <a:off x="17066" y="0"/>
          <a:ext cx="10481467" cy="4192587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CE5372-FA89-47D3-B8F5-292F48B8F66E}">
      <dsp:nvSpPr>
        <dsp:cNvPr id="0" name=""/>
        <dsp:cNvSpPr/>
      </dsp:nvSpPr>
      <dsp:spPr>
        <a:xfrm>
          <a:off x="1274842" y="733702"/>
          <a:ext cx="3458884" cy="205436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Podpora konkrétních lidí a rodin</a:t>
          </a:r>
          <a:endParaRPr lang="en-GB" sz="4100" kern="1200" dirty="0"/>
        </a:p>
      </dsp:txBody>
      <dsp:txXfrm>
        <a:off x="1274842" y="733702"/>
        <a:ext cx="3458884" cy="2054367"/>
      </dsp:txXfrm>
    </dsp:sp>
    <dsp:sp modelId="{209614B1-C954-4221-AA86-EEC7494406B9}">
      <dsp:nvSpPr>
        <dsp:cNvPr id="0" name=""/>
        <dsp:cNvSpPr/>
      </dsp:nvSpPr>
      <dsp:spPr>
        <a:xfrm>
          <a:off x="5257800" y="1404516"/>
          <a:ext cx="4087772" cy="205436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Rozvoj sítě služeb pro ně </a:t>
          </a:r>
          <a:endParaRPr lang="en-GB" sz="4100" kern="1200" dirty="0"/>
        </a:p>
      </dsp:txBody>
      <dsp:txXfrm>
        <a:off x="5257800" y="1404516"/>
        <a:ext cx="4087772" cy="2054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396" y="1122363"/>
            <a:ext cx="1058514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397" y="3602038"/>
            <a:ext cx="105851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67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70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8614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22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74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7C56D4-F92F-38AC-453E-23509408DB74}"/>
              </a:ext>
            </a:extLst>
          </p:cNvPr>
          <p:cNvSpPr/>
          <p:nvPr/>
        </p:nvSpPr>
        <p:spPr>
          <a:xfrm>
            <a:off x="838200" y="5886450"/>
            <a:ext cx="10515600" cy="763588"/>
          </a:xfrm>
          <a:prstGeom prst="rect">
            <a:avLst/>
          </a:prstGeom>
          <a:solidFill>
            <a:srgbClr val="3448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0017CD3-35B5-0161-C094-8554E4A73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38138"/>
            <a:ext cx="10515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90CAD92-9208-9327-2D5B-0B10A4C73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62088"/>
            <a:ext cx="105156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63567-9BC2-970E-E355-50D6C5625867}"/>
              </a:ext>
            </a:extLst>
          </p:cNvPr>
          <p:cNvSpPr/>
          <p:nvPr/>
        </p:nvSpPr>
        <p:spPr>
          <a:xfrm>
            <a:off x="3435350" y="5937250"/>
            <a:ext cx="5929313" cy="712788"/>
          </a:xfrm>
          <a:prstGeom prst="rect">
            <a:avLst/>
          </a:prstGeom>
          <a:solidFill>
            <a:srgbClr val="3448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alibri Light" panose="020F030202020403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The project, “Educational Center for Rare Diseases,” is supported by EEA Funds 2014-2021 as part of the Health program “Support for NGO activities in the field of patient organizations.”  </a:t>
            </a:r>
            <a:r>
              <a:rPr lang="cs-CZ" sz="1200" dirty="0">
                <a:latin typeface="Calibri Light" panose="020F030202020403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 Light" panose="020F030202020403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14">
            <a:extLst>
              <a:ext uri="{FF2B5EF4-FFF2-40B4-BE49-F238E27FC236}">
                <a16:creationId xmlns:a16="http://schemas.microsoft.com/office/drawing/2014/main" id="{389BCA34-8AD8-6369-2AA0-6E00C01D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5773738"/>
            <a:ext cx="281146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67E92DBB-47E9-0FDC-DCC1-B8B8B7C0E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5937250"/>
            <a:ext cx="86518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34489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489E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489E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489E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489E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489E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489E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489E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489E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1E8645E-5357-6251-86B7-0A446445C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38138"/>
            <a:ext cx="10515600" cy="992187"/>
          </a:xfrm>
        </p:spPr>
        <p:txBody>
          <a:bodyPr wrap="square" anchor="ctr">
            <a:normAutofit/>
          </a:bodyPr>
          <a:lstStyle/>
          <a:p>
            <a:r>
              <a:rPr lang="cs-CZ" altLang="en-US" sz="3700"/>
              <a:t>Edukační a podpůrné centrum pro vzácná onemocnění </a:t>
            </a:r>
            <a:endParaRPr lang="en-GB" altLang="en-US" sz="3700"/>
          </a:p>
        </p:txBody>
      </p:sp>
      <p:pic>
        <p:nvPicPr>
          <p:cNvPr id="2052" name="Picture 2051" descr="Město během slunečného dne">
            <a:extLst>
              <a:ext uri="{FF2B5EF4-FFF2-40B4-BE49-F238E27FC236}">
                <a16:creationId xmlns:a16="http://schemas.microsoft.com/office/drawing/2014/main" id="{09C535DB-2E69-142C-FE6B-99DA34BFA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51"/>
          <a:stretch/>
        </p:blipFill>
        <p:spPr>
          <a:xfrm>
            <a:off x="838200" y="1462088"/>
            <a:ext cx="10515600" cy="4192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FF0D-1085-F2BD-2484-7C3B6B20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usiluje o to, aby míst, kde se podpory nedostává, bylo co nejméně 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BE99B-C32E-D1B0-B4A8-91750D2B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Sbírá informace o tom, kde se lidem se vzácnými onemocněními nedostává podpory</a:t>
            </a:r>
          </a:p>
          <a:p>
            <a:r>
              <a:rPr lang="cs-CZ" dirty="0"/>
              <a:t>Vytváří programy zaměřené na odstraňování těchto nedostatků </a:t>
            </a:r>
          </a:p>
          <a:p>
            <a:r>
              <a:rPr lang="cs-CZ" dirty="0"/>
              <a:t>Podporuje rozvoj sítě zdravotních, sociálních a dalších služeb pro pacienty a jejich rodiny (zvyšování kvality, zvyšování kapacity, přizpůsobování služeb tak, aby je mohli pacienti se vzácnými onemocněními využívat) </a:t>
            </a:r>
          </a:p>
          <a:p>
            <a:r>
              <a:rPr lang="cs-CZ" dirty="0"/>
              <a:t>Podporuje rozvoj podpůrných a pacientských organizací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00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F92A-C279-425D-7A64-14AF87CB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činnost centra 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DA7DDB-EE6A-B295-D220-5C6BE89BDF03}"/>
              </a:ext>
            </a:extLst>
          </p:cNvPr>
          <p:cNvSpPr/>
          <p:nvPr/>
        </p:nvSpPr>
        <p:spPr>
          <a:xfrm>
            <a:off x="2562735" y="1805326"/>
            <a:ext cx="1627527" cy="22961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Zlepšování situace konkrétních rodin</a:t>
            </a:r>
            <a:endParaRPr lang="en-GB" sz="16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86E51A0-1E80-71EB-5325-0E180A15F9D4}"/>
              </a:ext>
            </a:extLst>
          </p:cNvPr>
          <p:cNvSpPr/>
          <p:nvPr/>
        </p:nvSpPr>
        <p:spPr>
          <a:xfrm>
            <a:off x="683580" y="1976860"/>
            <a:ext cx="1775535" cy="9765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Praktické informace </a:t>
            </a:r>
            <a:endParaRPr lang="en-GB" sz="1100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3D95394-61C0-7743-903E-B29519AFE9FF}"/>
              </a:ext>
            </a:extLst>
          </p:cNvPr>
          <p:cNvSpPr/>
          <p:nvPr/>
        </p:nvSpPr>
        <p:spPr>
          <a:xfrm>
            <a:off x="4293882" y="1474893"/>
            <a:ext cx="1775535" cy="100965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Vzdělávání odborníků pracujících s rodinou </a:t>
            </a:r>
            <a:endParaRPr lang="en-GB" sz="11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8CB5EC7-D30E-9546-1923-1C68EE4DF000}"/>
              </a:ext>
            </a:extLst>
          </p:cNvPr>
          <p:cNvSpPr/>
          <p:nvPr/>
        </p:nvSpPr>
        <p:spPr>
          <a:xfrm>
            <a:off x="683579" y="3124938"/>
            <a:ext cx="1775535" cy="9765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Peer podpora</a:t>
            </a:r>
            <a:endParaRPr lang="en-GB" sz="11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4EBCB8-C219-F848-E900-1F2517D88205}"/>
              </a:ext>
            </a:extLst>
          </p:cNvPr>
          <p:cNvSpPr/>
          <p:nvPr/>
        </p:nvSpPr>
        <p:spPr>
          <a:xfrm>
            <a:off x="7784285" y="1798104"/>
            <a:ext cx="1627527" cy="22961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Zlepšování celkové situace: rozvoj služeb, informovanost, nové poznatky</a:t>
            </a:r>
            <a:endParaRPr lang="en-GB" sz="1600" dirty="0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E44FE9A-4941-D672-0809-35C3894D52E5}"/>
              </a:ext>
            </a:extLst>
          </p:cNvPr>
          <p:cNvSpPr/>
          <p:nvPr/>
        </p:nvSpPr>
        <p:spPr>
          <a:xfrm>
            <a:off x="9487275" y="1936532"/>
            <a:ext cx="1775535" cy="100965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Výzkum</a:t>
            </a:r>
            <a:endParaRPr lang="en-GB" sz="1100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33DF218-C45B-59A8-9606-A4EC8DFF8187}"/>
              </a:ext>
            </a:extLst>
          </p:cNvPr>
          <p:cNvSpPr/>
          <p:nvPr/>
        </p:nvSpPr>
        <p:spPr>
          <a:xfrm>
            <a:off x="9510946" y="3124938"/>
            <a:ext cx="1775535" cy="100965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Publikace</a:t>
            </a:r>
            <a:endParaRPr lang="en-GB" sz="11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A9BA355-0798-C5DE-C8DA-E86ABFA62E22}"/>
              </a:ext>
            </a:extLst>
          </p:cNvPr>
          <p:cNvSpPr/>
          <p:nvPr/>
        </p:nvSpPr>
        <p:spPr>
          <a:xfrm>
            <a:off x="5909616" y="2476865"/>
            <a:ext cx="1775535" cy="9765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Vzdělávání odborníků – vytváření kapacit  </a:t>
            </a:r>
            <a:endParaRPr lang="en-GB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3FBE05-9B02-740D-43BC-53277FD110CE}"/>
              </a:ext>
            </a:extLst>
          </p:cNvPr>
          <p:cNvSpPr txBox="1"/>
          <p:nvPr/>
        </p:nvSpPr>
        <p:spPr>
          <a:xfrm>
            <a:off x="683579" y="4769059"/>
            <a:ext cx="367956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cíle</a:t>
            </a:r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A022D6-3D39-A2CA-58AC-8F3FEF6A55D5}"/>
              </a:ext>
            </a:extLst>
          </p:cNvPr>
          <p:cNvSpPr/>
          <p:nvPr/>
        </p:nvSpPr>
        <p:spPr>
          <a:xfrm>
            <a:off x="2664828" y="4825680"/>
            <a:ext cx="1423339" cy="25609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40A31-4C60-7231-1AC9-C9792EC960F2}"/>
              </a:ext>
            </a:extLst>
          </p:cNvPr>
          <p:cNvSpPr txBox="1"/>
          <p:nvPr/>
        </p:nvSpPr>
        <p:spPr>
          <a:xfrm>
            <a:off x="683579" y="5227695"/>
            <a:ext cx="367956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služby</a:t>
            </a:r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5B5E47D-4ACC-4D73-E94F-AB8372172705}"/>
              </a:ext>
            </a:extLst>
          </p:cNvPr>
          <p:cNvSpPr/>
          <p:nvPr/>
        </p:nvSpPr>
        <p:spPr>
          <a:xfrm>
            <a:off x="2664827" y="5256931"/>
            <a:ext cx="1423340" cy="30783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A78CE96-5EE8-C120-03E7-22BEBEB61D58}"/>
              </a:ext>
            </a:extLst>
          </p:cNvPr>
          <p:cNvSpPr/>
          <p:nvPr/>
        </p:nvSpPr>
        <p:spPr>
          <a:xfrm>
            <a:off x="5909616" y="3514975"/>
            <a:ext cx="1775535" cy="9765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5F7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Podpora pacientských dalších pomocných organizací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7593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289F-3F0A-2110-BD24-8EDB031D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má centrum pracovat?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0B368-D59C-B967-52A8-297AD80B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Propojovat</a:t>
            </a:r>
            <a:r>
              <a:rPr lang="cs-CZ" sz="2400" dirty="0"/>
              <a:t> pacienty i jejich rodiny, lékaře a další odborníky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Řešit problémy </a:t>
            </a:r>
            <a:r>
              <a:rPr lang="cs-CZ" sz="2400" b="1" dirty="0"/>
              <a:t>uceleně</a:t>
            </a:r>
            <a:r>
              <a:rPr lang="cs-CZ" sz="2400" dirty="0"/>
              <a:t>, napříč obory a specializacemi </a:t>
            </a:r>
          </a:p>
          <a:p>
            <a:r>
              <a:rPr lang="cs-CZ" sz="2400" b="1" dirty="0"/>
              <a:t>Shromažďovat znalosti </a:t>
            </a:r>
            <a:r>
              <a:rPr lang="cs-CZ" sz="2400" dirty="0"/>
              <a:t>a zkušenosti, třídit je, zpracovávat, publikovat a předávat </a:t>
            </a:r>
          </a:p>
          <a:p>
            <a:r>
              <a:rPr lang="cs-CZ" sz="2400" dirty="0"/>
              <a:t>Získávat </a:t>
            </a:r>
            <a:r>
              <a:rPr lang="cs-CZ" sz="2400" b="1" dirty="0"/>
              <a:t>nové poznatky </a:t>
            </a:r>
            <a:r>
              <a:rPr lang="cs-CZ" sz="2400" dirty="0"/>
              <a:t>z vlastní praxe a výzkumu </a:t>
            </a:r>
          </a:p>
          <a:p>
            <a:r>
              <a:rPr lang="cs-CZ" sz="2400" b="1" dirty="0"/>
              <a:t>Podporovat dostupnost </a:t>
            </a:r>
            <a:r>
              <a:rPr lang="cs-CZ" sz="2400" dirty="0"/>
              <a:t>služeb pro pacienty a rodiny </a:t>
            </a:r>
          </a:p>
          <a:p>
            <a:r>
              <a:rPr lang="cs-CZ" sz="2400" dirty="0"/>
              <a:t>Formulovat </a:t>
            </a:r>
            <a:r>
              <a:rPr lang="cs-CZ" sz="2400" b="1" dirty="0"/>
              <a:t>doporučené postupy  </a:t>
            </a:r>
          </a:p>
          <a:p>
            <a:r>
              <a:rPr lang="cs-CZ" sz="2400" b="1" dirty="0"/>
              <a:t>Vzdělávat </a:t>
            </a:r>
            <a:endParaRPr lang="cs-CZ" sz="24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580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159C-32B3-4967-A6EF-C7F7D1A0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je místem setkávání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099D-7172-114B-4637-522A30E2E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Řešíme složité úkoly při nedostatku informací a zavedených postupů v situaci, která se proměňuje. Proto se musíme stále učit a pravidelně se setkávat a vyměňovat si zkušenosti: </a:t>
            </a:r>
          </a:p>
          <a:p>
            <a:pPr marL="0" indent="0">
              <a:buNone/>
            </a:pPr>
            <a:r>
              <a:rPr lang="cs-CZ" dirty="0"/>
              <a:t>Proto je centrum místem setkávání: </a:t>
            </a:r>
          </a:p>
          <a:p>
            <a:r>
              <a:rPr lang="cs-CZ" dirty="0"/>
              <a:t>Lidí, kteří se vzácným onemocněním žijí, i jejich rodin  </a:t>
            </a:r>
          </a:p>
          <a:p>
            <a:r>
              <a:rPr lang="cs-CZ" dirty="0"/>
              <a:t>Lékařů a dalších odborníků, kteří s nimi pracují </a:t>
            </a:r>
          </a:p>
          <a:p>
            <a:r>
              <a:rPr lang="cs-CZ" dirty="0"/>
              <a:t>Pacientských a podpůrných organizací, kteří jim pomáhají </a:t>
            </a:r>
          </a:p>
        </p:txBody>
      </p:sp>
    </p:spTree>
    <p:extLst>
      <p:ext uri="{BB962C8B-B14F-4D97-AF65-F5344CB8AC3E}">
        <p14:creationId xmlns:p14="http://schemas.microsoft.com/office/powerpoint/2010/main" val="13820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2C5B-365D-AACE-A851-A5E895FF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Rolí centra je propojovat všechny, kdo poskytují podporu a služby pro pacienty a rodiny</a:t>
            </a:r>
            <a:endParaRPr lang="en-GB" sz="4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975441-7A35-EF65-96E7-A1186D6CBB86}"/>
              </a:ext>
            </a:extLst>
          </p:cNvPr>
          <p:cNvSpPr/>
          <p:nvPr/>
        </p:nvSpPr>
        <p:spPr>
          <a:xfrm>
            <a:off x="5150527" y="3035013"/>
            <a:ext cx="1890943" cy="10564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Centrum 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80EF7D-EC37-3C56-2ED1-D4D62B28EEE7}"/>
              </a:ext>
            </a:extLst>
          </p:cNvPr>
          <p:cNvSpPr/>
          <p:nvPr/>
        </p:nvSpPr>
        <p:spPr>
          <a:xfrm>
            <a:off x="7192393" y="1796364"/>
            <a:ext cx="1890943" cy="82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Vysoce specializovaná centra (ERN) a FN</a:t>
            </a:r>
            <a:endParaRPr lang="en-GB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D53A8B-E156-56D6-B49B-50B30CAE38E6}"/>
              </a:ext>
            </a:extLst>
          </p:cNvPr>
          <p:cNvSpPr/>
          <p:nvPr/>
        </p:nvSpPr>
        <p:spPr>
          <a:xfrm>
            <a:off x="8509246" y="2741737"/>
            <a:ext cx="1890943" cy="82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Praktici a PLDD</a:t>
            </a:r>
            <a:endParaRPr lang="en-GB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18817F-7507-3002-6FFF-F50280444FD0}"/>
              </a:ext>
            </a:extLst>
          </p:cNvPr>
          <p:cNvSpPr/>
          <p:nvPr/>
        </p:nvSpPr>
        <p:spPr>
          <a:xfrm>
            <a:off x="8509247" y="3704988"/>
            <a:ext cx="1890943" cy="82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Ambulantní specialisti </a:t>
            </a:r>
            <a:endParaRPr lang="en-GB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772E82-1DE0-9154-C173-4DC4887C4CBC}"/>
              </a:ext>
            </a:extLst>
          </p:cNvPr>
          <p:cNvSpPr/>
          <p:nvPr/>
        </p:nvSpPr>
        <p:spPr>
          <a:xfrm>
            <a:off x="7192393" y="4685559"/>
            <a:ext cx="1890943" cy="82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Místní a krajské nemocnice</a:t>
            </a:r>
            <a:endParaRPr lang="en-GB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32DC8E-FFF7-7FAD-F1A8-6EAE734D1DF2}"/>
              </a:ext>
            </a:extLst>
          </p:cNvPr>
          <p:cNvSpPr/>
          <p:nvPr/>
        </p:nvSpPr>
        <p:spPr>
          <a:xfrm>
            <a:off x="3069824" y="1797844"/>
            <a:ext cx="1890943" cy="82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Akademická sféra a výzkum </a:t>
            </a:r>
            <a:endParaRPr lang="en-GB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83FA67-2960-EFCC-36C5-CE88C0B22727}"/>
              </a:ext>
            </a:extLst>
          </p:cNvPr>
          <p:cNvSpPr/>
          <p:nvPr/>
        </p:nvSpPr>
        <p:spPr>
          <a:xfrm>
            <a:off x="1837307" y="2760816"/>
            <a:ext cx="1890943" cy="82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Sociální služby</a:t>
            </a:r>
            <a:endParaRPr lang="en-GB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FDB22C-9878-8754-B896-AB9DD045D1DF}"/>
              </a:ext>
            </a:extLst>
          </p:cNvPr>
          <p:cNvSpPr/>
          <p:nvPr/>
        </p:nvSpPr>
        <p:spPr>
          <a:xfrm>
            <a:off x="1837308" y="3724067"/>
            <a:ext cx="1890943" cy="82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Podpůrné služby</a:t>
            </a:r>
            <a:endParaRPr lang="en-GB" sz="1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0CDAB1-CCCA-525D-54E1-04F8298C68E1}"/>
              </a:ext>
            </a:extLst>
          </p:cNvPr>
          <p:cNvSpPr/>
          <p:nvPr/>
        </p:nvSpPr>
        <p:spPr>
          <a:xfrm>
            <a:off x="3069824" y="4687039"/>
            <a:ext cx="1890943" cy="82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Pacientské organizace</a:t>
            </a:r>
            <a:endParaRPr lang="en-GB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5C32FE-95B3-D0EC-1992-B641F19EA9A5}"/>
              </a:ext>
            </a:extLst>
          </p:cNvPr>
          <p:cNvSpPr/>
          <p:nvPr/>
        </p:nvSpPr>
        <p:spPr>
          <a:xfrm>
            <a:off x="5150528" y="4685559"/>
            <a:ext cx="1890943" cy="82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Nelékařské terapie</a:t>
            </a:r>
            <a:endParaRPr lang="en-GB" sz="1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BDE75A-B711-196C-B7FC-81129C1D34F6}"/>
              </a:ext>
            </a:extLst>
          </p:cNvPr>
          <p:cNvCxnSpPr>
            <a:cxnSpLocks/>
          </p:cNvCxnSpPr>
          <p:nvPr/>
        </p:nvCxnSpPr>
        <p:spPr>
          <a:xfrm>
            <a:off x="7192389" y="3678141"/>
            <a:ext cx="1143743" cy="4133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602893-4963-A81C-930F-C74212B6C839}"/>
              </a:ext>
            </a:extLst>
          </p:cNvPr>
          <p:cNvCxnSpPr>
            <a:cxnSpLocks/>
          </p:cNvCxnSpPr>
          <p:nvPr/>
        </p:nvCxnSpPr>
        <p:spPr>
          <a:xfrm flipV="1">
            <a:off x="7214585" y="3153011"/>
            <a:ext cx="1121547" cy="239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564A54-11A0-B186-F936-AB9962BCD91F}"/>
              </a:ext>
            </a:extLst>
          </p:cNvPr>
          <p:cNvCxnSpPr>
            <a:cxnSpLocks/>
          </p:cNvCxnSpPr>
          <p:nvPr/>
        </p:nvCxnSpPr>
        <p:spPr>
          <a:xfrm>
            <a:off x="7192389" y="3986576"/>
            <a:ext cx="868535" cy="5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A72D93-129C-BCC6-CA86-B85BBE43D826}"/>
              </a:ext>
            </a:extLst>
          </p:cNvPr>
          <p:cNvCxnSpPr>
            <a:cxnSpLocks/>
          </p:cNvCxnSpPr>
          <p:nvPr/>
        </p:nvCxnSpPr>
        <p:spPr>
          <a:xfrm>
            <a:off x="6095998" y="4135341"/>
            <a:ext cx="0" cy="4514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E963D72-2A42-26D1-7A2E-4029F3847AB3}"/>
              </a:ext>
            </a:extLst>
          </p:cNvPr>
          <p:cNvCxnSpPr>
            <a:cxnSpLocks/>
          </p:cNvCxnSpPr>
          <p:nvPr/>
        </p:nvCxnSpPr>
        <p:spPr>
          <a:xfrm flipH="1">
            <a:off x="4110361" y="3986576"/>
            <a:ext cx="889246" cy="5409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190232F-D46F-E290-4635-55544691DD2E}"/>
              </a:ext>
            </a:extLst>
          </p:cNvPr>
          <p:cNvCxnSpPr>
            <a:cxnSpLocks/>
          </p:cNvCxnSpPr>
          <p:nvPr/>
        </p:nvCxnSpPr>
        <p:spPr>
          <a:xfrm flipH="1">
            <a:off x="3901364" y="3563234"/>
            <a:ext cx="1076048" cy="572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817B44-9C07-D2DC-6DD9-8EA2AE078031}"/>
              </a:ext>
            </a:extLst>
          </p:cNvPr>
          <p:cNvCxnSpPr>
            <a:cxnSpLocks/>
          </p:cNvCxnSpPr>
          <p:nvPr/>
        </p:nvCxnSpPr>
        <p:spPr>
          <a:xfrm flipH="1" flipV="1">
            <a:off x="3819615" y="3171038"/>
            <a:ext cx="1157797" cy="1608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8428A0-FD15-CDB8-B11D-3BA5924E6926}"/>
              </a:ext>
            </a:extLst>
          </p:cNvPr>
          <p:cNvCxnSpPr>
            <a:cxnSpLocks/>
          </p:cNvCxnSpPr>
          <p:nvPr/>
        </p:nvCxnSpPr>
        <p:spPr>
          <a:xfrm flipH="1" flipV="1">
            <a:off x="5150527" y="2574506"/>
            <a:ext cx="850778" cy="3307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E107D-6645-61A9-6BE1-374F0489AE7F}"/>
              </a:ext>
            </a:extLst>
          </p:cNvPr>
          <p:cNvCxnSpPr>
            <a:cxnSpLocks/>
          </p:cNvCxnSpPr>
          <p:nvPr/>
        </p:nvCxnSpPr>
        <p:spPr>
          <a:xfrm flipV="1">
            <a:off x="6236191" y="2471152"/>
            <a:ext cx="805279" cy="434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5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C3CDC6-0401-5A55-EFE1-80C327C8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138"/>
            <a:ext cx="10515600" cy="992187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Pilotní kurzy </a:t>
            </a:r>
            <a:endParaRPr lang="en-GB" dirty="0"/>
          </a:p>
        </p:txBody>
      </p:sp>
      <p:pic>
        <p:nvPicPr>
          <p:cNvPr id="7" name="Picture 6" descr="Zavřít ovládací panel v letadle plujícím v noci">
            <a:extLst>
              <a:ext uri="{FF2B5EF4-FFF2-40B4-BE49-F238E27FC236}">
                <a16:creationId xmlns:a16="http://schemas.microsoft.com/office/drawing/2014/main" id="{12618DAA-C850-EC66-8CA3-B2349D753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84" b="17385"/>
          <a:stretch/>
        </p:blipFill>
        <p:spPr>
          <a:xfrm>
            <a:off x="838200" y="1462088"/>
            <a:ext cx="10515600" cy="419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42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EBCF-4234-C2EF-1FD6-11B3437B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Pilotní kurzy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028EE-5148-5EE9-03E2-8E92E455B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rámci projektu připravujeme dva pobytové kurzy pro pacienty a jejich rodiny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pobyt pro rodiny s dětmi se vzácným onemocněním u dětí 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pobyt pro dospělé pacienty a jejich pečující </a:t>
            </a:r>
          </a:p>
          <a:p>
            <a:r>
              <a:rPr lang="cs-CZ" dirty="0"/>
              <a:t>Na pobyty zveme pacienty a rodiny s různými vzácnými onemocněními</a:t>
            </a:r>
          </a:p>
          <a:p>
            <a:r>
              <a:rPr lang="cs-CZ" dirty="0"/>
              <a:t>Program vytváříme z průřezových témat, které se dotýkají všech </a:t>
            </a:r>
          </a:p>
          <a:p>
            <a:r>
              <a:rPr lang="cs-CZ" dirty="0"/>
              <a:t>Chceme otevřít možnost vzájemného setkávání, propojení s odborníky a pobytových kurzů pro všechny, včetně těch, kteří nemají svoji pacientskou organizaci</a:t>
            </a:r>
          </a:p>
        </p:txBody>
      </p:sp>
    </p:spTree>
    <p:extLst>
      <p:ext uri="{BB962C8B-B14F-4D97-AF65-F5344CB8AC3E}">
        <p14:creationId xmlns:p14="http://schemas.microsoft.com/office/powerpoint/2010/main" val="73284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C4B04C-D704-7345-A4F4-3E08B655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138"/>
            <a:ext cx="10515600" cy="992187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Konec</a:t>
            </a:r>
            <a:endParaRPr lang="en-GB" dirty="0"/>
          </a:p>
        </p:txBody>
      </p:sp>
      <p:pic>
        <p:nvPicPr>
          <p:cNvPr id="7" name="Picture 6" descr="Vyvrcholení psa v okně">
            <a:extLst>
              <a:ext uri="{FF2B5EF4-FFF2-40B4-BE49-F238E27FC236}">
                <a16:creationId xmlns:a16="http://schemas.microsoft.com/office/drawing/2014/main" id="{46CE0FF9-0122-E048-CC12-BC37C1FD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20" b="14549"/>
          <a:stretch/>
        </p:blipFill>
        <p:spPr>
          <a:xfrm>
            <a:off x="838200" y="1462088"/>
            <a:ext cx="10515600" cy="419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36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2959-7953-6680-AC6F-06C07E95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projektu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9E546-209F-A4FD-6753-1B40C525F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Minulý rok jsme zahájili projekt s cílem vytvořit </a:t>
            </a:r>
            <a:r>
              <a:rPr lang="cs-CZ" b="1" dirty="0"/>
              <a:t>studii proveditelnosti</a:t>
            </a:r>
          </a:p>
          <a:p>
            <a:r>
              <a:rPr lang="cs-CZ" dirty="0"/>
              <a:t>Analyzovali jsme, jak fungují podobná centra jinde v Evropě, především Norské </a:t>
            </a:r>
            <a:r>
              <a:rPr lang="cs-CZ" dirty="0" err="1"/>
              <a:t>Frambu</a:t>
            </a:r>
            <a:r>
              <a:rPr lang="cs-CZ" dirty="0"/>
              <a:t> – zahraničí slouží jako inspirace, potřeby v ČR se mohou lišit</a:t>
            </a:r>
          </a:p>
          <a:p>
            <a:r>
              <a:rPr lang="cs-CZ" dirty="0"/>
              <a:t>Zjišťovali jsme také, jaké potřeby mají pacienti, jejich rodiny i odborníci a jak by bylo možné přispět ke zlepšení situace (uspořádali jsme dva workshopy a provedli rozbor dostupných informací a literatury) </a:t>
            </a:r>
          </a:p>
          <a:p>
            <a:r>
              <a:rPr lang="cs-CZ" dirty="0"/>
              <a:t>Ještě provedeme dotazníkové šetření </a:t>
            </a:r>
          </a:p>
          <a:p>
            <a:r>
              <a:rPr lang="cs-CZ" dirty="0"/>
              <a:t>Na základě předchozích zjištění pracujeme na konceptu a pilotních kurzech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17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3EB4A-0524-14A1-0EB7-BFA3281D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138"/>
            <a:ext cx="10515600" cy="992187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Závěry analýzy</a:t>
            </a:r>
            <a:endParaRPr lang="en-GB" dirty="0"/>
          </a:p>
        </p:txBody>
      </p:sp>
      <p:pic>
        <p:nvPicPr>
          <p:cNvPr id="7" name="Picture 6" descr="Pipeta se přidá vzorek DNA do Petriho misky.">
            <a:extLst>
              <a:ext uri="{FF2B5EF4-FFF2-40B4-BE49-F238E27FC236}">
                <a16:creationId xmlns:a16="http://schemas.microsoft.com/office/drawing/2014/main" id="{05BAC7AC-9023-9056-4529-3681C9014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40"/>
          <a:stretch/>
        </p:blipFill>
        <p:spPr>
          <a:xfrm>
            <a:off x="838200" y="1479843"/>
            <a:ext cx="10515600" cy="419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2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92413-6C30-0FDF-E811-A2DADB48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Potřeby jsou univerzální… </a:t>
            </a: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2C0E1B3-D87B-0624-9D4A-B3D695A1C2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394197"/>
              </p:ext>
            </p:extLst>
          </p:nvPr>
        </p:nvGraphicFramePr>
        <p:xfrm>
          <a:off x="838200" y="1462087"/>
          <a:ext cx="10515600" cy="419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14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D782-EF61-EC3B-FA2F-390F0BBC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…ale velice asymetricky naplněné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464149-219E-5A48-6DF6-6D8AB0DC8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13" y="1622733"/>
            <a:ext cx="8827773" cy="3871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99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165E19-C48C-FE7F-7D14-4CCE6429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138"/>
            <a:ext cx="10515600" cy="992187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Koncept centra – k čemu jsme zatím došli </a:t>
            </a:r>
            <a:endParaRPr lang="en-GB" dirty="0"/>
          </a:p>
        </p:txBody>
      </p:sp>
      <p:pic>
        <p:nvPicPr>
          <p:cNvPr id="7" name="Picture 6" descr="Indvendig visning af en rød paraply">
            <a:extLst>
              <a:ext uri="{FF2B5EF4-FFF2-40B4-BE49-F238E27FC236}">
                <a16:creationId xmlns:a16="http://schemas.microsoft.com/office/drawing/2014/main" id="{037F1889-A0D1-CBDC-0C2B-823C074DE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9"/>
          <a:stretch/>
        </p:blipFill>
        <p:spPr>
          <a:xfrm>
            <a:off x="838200" y="1462088"/>
            <a:ext cx="10515600" cy="419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52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09D2-5516-2BD1-337C-3C51F6F7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Poslání centra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DD05-389E-01BF-B211-0DC4B9A91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highlight>
                  <a:srgbClr val="34489E"/>
                </a:highlight>
              </a:rPr>
              <a:t>Pomáhat lidem, kteří se vzácným onemocněním žijí, i těm, kteří o ně pečují co nejlépe </a:t>
            </a:r>
            <a:r>
              <a:rPr lang="cs-CZ" b="1" dirty="0">
                <a:solidFill>
                  <a:schemeClr val="bg1"/>
                </a:solidFill>
                <a:highlight>
                  <a:srgbClr val="34489E"/>
                </a:highlight>
              </a:rPr>
              <a:t>zvládat život s nemocí.</a:t>
            </a:r>
            <a:endParaRPr lang="cs-CZ" b="1" dirty="0">
              <a:solidFill>
                <a:srgbClr val="FF0000"/>
              </a:solidFill>
              <a:highlight>
                <a:srgbClr val="34489E"/>
              </a:highlight>
            </a:endParaRPr>
          </a:p>
          <a:p>
            <a:r>
              <a:rPr lang="cs-CZ" dirty="0"/>
              <a:t>Základní hodnoty: </a:t>
            </a:r>
          </a:p>
          <a:p>
            <a:pPr lvl="1"/>
            <a:r>
              <a:rPr lang="cs-CZ" b="1" dirty="0"/>
              <a:t>Respekt </a:t>
            </a:r>
            <a:r>
              <a:rPr lang="cs-CZ" dirty="0"/>
              <a:t>k potřebám a přáním pacientů a rodin </a:t>
            </a:r>
          </a:p>
          <a:p>
            <a:pPr lvl="1"/>
            <a:r>
              <a:rPr lang="cs-CZ" b="1" dirty="0"/>
              <a:t>Ucelený přístup </a:t>
            </a:r>
            <a:r>
              <a:rPr lang="cs-CZ" dirty="0"/>
              <a:t>(vše, co souvisí s nemocí, je naše věc) </a:t>
            </a:r>
          </a:p>
          <a:p>
            <a:pPr lvl="1"/>
            <a:r>
              <a:rPr lang="cs-CZ" dirty="0"/>
              <a:t>Podpora </a:t>
            </a:r>
            <a:r>
              <a:rPr lang="cs-CZ" b="1" dirty="0"/>
              <a:t>pro všechny </a:t>
            </a:r>
            <a:r>
              <a:rPr lang="cs-CZ" dirty="0"/>
              <a:t>vzácné i ultra vzácné (nikdo nesmí zůstat bez podpory) </a:t>
            </a:r>
          </a:p>
          <a:p>
            <a:pPr lvl="1"/>
            <a:r>
              <a:rPr lang="cs-CZ" b="1" dirty="0"/>
              <a:t>Odbornost </a:t>
            </a:r>
            <a:r>
              <a:rPr lang="cs-CZ" dirty="0"/>
              <a:t>(veškerá činnost je poskytována podle dostupných standardů a poznatků z terénu)</a:t>
            </a:r>
          </a:p>
          <a:p>
            <a:pPr lvl="1"/>
            <a:r>
              <a:rPr lang="cs-CZ" b="1" dirty="0"/>
              <a:t>Inovace </a:t>
            </a:r>
            <a:r>
              <a:rPr lang="cs-CZ" dirty="0"/>
              <a:t>(veškerá činnost je pravidelně revidována, aby mohla reagovat na nové poznatky a měnící se okolnosti)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88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0693-14A1-7C00-F45E-F949A047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směry činnosti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C98F75-5DA7-0872-D332-7A76080DC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629342"/>
              </p:ext>
            </p:extLst>
          </p:nvPr>
        </p:nvGraphicFramePr>
        <p:xfrm>
          <a:off x="838200" y="1462088"/>
          <a:ext cx="10515600" cy="419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00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FF0D-1085-F2BD-2484-7C3B6B20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Centrum pomáhá rodinám tam, kde se pomoci nedostává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BE99B-C32E-D1B0-B4A8-91750D2B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Služby centra jsou zaměřeny na potřeby lidí se vzácnými onemocněními a jejich rodin, kteří dostatečnou podporu v současné době nemají </a:t>
            </a:r>
          </a:p>
          <a:p>
            <a:pPr lvl="1"/>
            <a:r>
              <a:rPr lang="cs-CZ" dirty="0"/>
              <a:t>Jejich onemocnění je málo známé </a:t>
            </a:r>
          </a:p>
          <a:p>
            <a:pPr lvl="1"/>
            <a:r>
              <a:rPr lang="cs-CZ" dirty="0"/>
              <a:t>Pacientů v ČR je málo (několik desítek a méně) </a:t>
            </a:r>
          </a:p>
          <a:p>
            <a:pPr lvl="1"/>
            <a:r>
              <a:rPr lang="cs-CZ" dirty="0"/>
              <a:t>Nemají pacientskou organizaci nebo jejich potřeby překračují </a:t>
            </a:r>
            <a:r>
              <a:rPr lang="cs-CZ" dirty="0" err="1"/>
              <a:t>možnostijejich</a:t>
            </a:r>
            <a:r>
              <a:rPr lang="cs-CZ" dirty="0"/>
              <a:t> pacientské organizace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976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ČAVO NF Proejkt  -  Compatibility Mode" id="{8BC53405-F9D0-4E06-9D6C-DF9A99385ADD}" vid="{5F462C6D-BA23-41AE-8E06-62EBE6EEE8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ČAVO NF Proejkt</Template>
  <TotalTime>9166</TotalTime>
  <Words>718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Edukační a podpůrné centrum pro vzácná onemocnění </vt:lpstr>
      <vt:lpstr>O projektu </vt:lpstr>
      <vt:lpstr>Závěry analýzy</vt:lpstr>
      <vt:lpstr>Potřeby jsou univerzální… </vt:lpstr>
      <vt:lpstr>…ale velice asymetricky naplněné </vt:lpstr>
      <vt:lpstr>Koncept centra – k čemu jsme zatím došli </vt:lpstr>
      <vt:lpstr>Poslání centra</vt:lpstr>
      <vt:lpstr>Základní směry činnosti</vt:lpstr>
      <vt:lpstr>Centrum pomáhá rodinám tam, kde se pomoci nedostává</vt:lpstr>
      <vt:lpstr>Centrum usiluje o to, aby míst, kde se podpory nedostává, bylo co nejméně  </vt:lpstr>
      <vt:lpstr>Cíle a činnost centra </vt:lpstr>
      <vt:lpstr>Jak má centrum pracovat?</vt:lpstr>
      <vt:lpstr>Centrum je místem setkávání </vt:lpstr>
      <vt:lpstr>Rolí centra je propojovat všechny, kdo poskytují podporu a služby pro pacienty a rodiny</vt:lpstr>
      <vt:lpstr>Pilotní kurzy </vt:lpstr>
      <vt:lpstr>Pilotní kurzy 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 edukačního a podpůrného centra pro vzácná onemocnění</dc:title>
  <dc:creator>User</dc:creator>
  <cp:lastModifiedBy>User</cp:lastModifiedBy>
  <cp:revision>12</cp:revision>
  <dcterms:created xsi:type="dcterms:W3CDTF">2023-03-21T13:03:05Z</dcterms:created>
  <dcterms:modified xsi:type="dcterms:W3CDTF">2023-04-20T14:22:28Z</dcterms:modified>
</cp:coreProperties>
</file>