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97" r:id="rId2"/>
    <p:sldId id="266" r:id="rId3"/>
    <p:sldId id="286" r:id="rId4"/>
    <p:sldId id="285" r:id="rId5"/>
    <p:sldId id="275" r:id="rId6"/>
    <p:sldId id="294" r:id="rId7"/>
    <p:sldId id="261" r:id="rId8"/>
    <p:sldId id="264" r:id="rId9"/>
    <p:sldId id="293" r:id="rId10"/>
    <p:sldId id="295" r:id="rId11"/>
    <p:sldId id="284" r:id="rId12"/>
    <p:sldId id="287" r:id="rId13"/>
    <p:sldId id="276" r:id="rId14"/>
    <p:sldId id="296" r:id="rId15"/>
    <p:sldId id="288" r:id="rId16"/>
    <p:sldId id="277" r:id="rId17"/>
    <p:sldId id="280" r:id="rId18"/>
    <p:sldId id="278" r:id="rId19"/>
    <p:sldId id="292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C3DF9-0BB5-42C6-BBB8-0A67D0D31C6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8BE761-A809-4ABA-8D5A-5C6694DEB92E}">
      <dgm:prSet/>
      <dgm:spPr/>
      <dgm:t>
        <a:bodyPr/>
        <a:lstStyle/>
        <a:p>
          <a:r>
            <a:rPr lang="cs-CZ" b="1" dirty="0"/>
            <a:t>Brno, 23. července 2022 </a:t>
          </a:r>
          <a:endParaRPr lang="en-US" dirty="0"/>
        </a:p>
      </dgm:t>
    </dgm:pt>
    <dgm:pt modelId="{4F645748-10F5-40B1-9A1E-077AE1CF200A}" type="parTrans" cxnId="{BCCF262F-1251-41AE-9853-0E075DE90668}">
      <dgm:prSet/>
      <dgm:spPr/>
      <dgm:t>
        <a:bodyPr/>
        <a:lstStyle/>
        <a:p>
          <a:endParaRPr lang="en-US"/>
        </a:p>
      </dgm:t>
    </dgm:pt>
    <dgm:pt modelId="{09DA3699-DF7E-48B0-A3F5-28268EE37B03}" type="sibTrans" cxnId="{BCCF262F-1251-41AE-9853-0E075DE90668}">
      <dgm:prSet/>
      <dgm:spPr/>
      <dgm:t>
        <a:bodyPr/>
        <a:lstStyle/>
        <a:p>
          <a:endParaRPr lang="en-US"/>
        </a:p>
      </dgm:t>
    </dgm:pt>
    <dgm:pt modelId="{FD6F3440-5780-4653-B67E-94284CCA2422}">
      <dgm:prSet/>
      <dgm:spPr/>
      <dgm:t>
        <a:bodyPr/>
        <a:lstStyle/>
        <a:p>
          <a:r>
            <a:rPr lang="cs-CZ" b="0" i="0" dirty="0"/>
            <a:t>Cílem je mít NBS pro léčitelné a akceschopné diagnózy</a:t>
          </a:r>
        </a:p>
        <a:p>
          <a:endParaRPr lang="en-US" dirty="0"/>
        </a:p>
      </dgm:t>
    </dgm:pt>
    <dgm:pt modelId="{5323071A-DB00-446E-9E61-AD42FE257D1F}" type="parTrans" cxnId="{FC876BA0-1923-48A7-A2EF-56E9084E8BA4}">
      <dgm:prSet/>
      <dgm:spPr/>
      <dgm:t>
        <a:bodyPr/>
        <a:lstStyle/>
        <a:p>
          <a:endParaRPr lang="en-US"/>
        </a:p>
      </dgm:t>
    </dgm:pt>
    <dgm:pt modelId="{CFE9377E-365F-40B1-94FA-C712E61F4664}" type="sibTrans" cxnId="{FC876BA0-1923-48A7-A2EF-56E9084E8BA4}">
      <dgm:prSet/>
      <dgm:spPr/>
      <dgm:t>
        <a:bodyPr/>
        <a:lstStyle/>
        <a:p>
          <a:endParaRPr lang="en-US"/>
        </a:p>
      </dgm:t>
    </dgm:pt>
    <dgm:pt modelId="{FF76A5FF-70E3-44D9-BADA-C9BF4D1DAD13}">
      <dgm:prSet/>
      <dgm:spPr/>
      <dgm:t>
        <a:bodyPr/>
        <a:lstStyle/>
        <a:p>
          <a:r>
            <a:rPr lang="cs-CZ" dirty="0"/>
            <a:t>Klíčové indikátory výkonu</a:t>
          </a:r>
          <a:endParaRPr lang="en-US" dirty="0"/>
        </a:p>
      </dgm:t>
    </dgm:pt>
    <dgm:pt modelId="{02753E74-2078-4EF5-BD23-DE6BF9983E76}" type="parTrans" cxnId="{3DCFFBE2-DA57-492D-8366-698225269E8C}">
      <dgm:prSet/>
      <dgm:spPr/>
      <dgm:t>
        <a:bodyPr/>
        <a:lstStyle/>
        <a:p>
          <a:endParaRPr lang="en-US"/>
        </a:p>
      </dgm:t>
    </dgm:pt>
    <dgm:pt modelId="{72A97C67-58C8-4E5F-B191-808551420DB4}" type="sibTrans" cxnId="{3DCFFBE2-DA57-492D-8366-698225269E8C}">
      <dgm:prSet/>
      <dgm:spPr/>
      <dgm:t>
        <a:bodyPr/>
        <a:lstStyle/>
        <a:p>
          <a:endParaRPr lang="en-US"/>
        </a:p>
      </dgm:t>
    </dgm:pt>
    <dgm:pt modelId="{0BEDB2FA-C0BA-4157-81BA-71C39B8B88BE}">
      <dgm:prSet/>
      <dgm:spPr/>
      <dgm:t>
        <a:bodyPr/>
        <a:lstStyle/>
        <a:p>
          <a:r>
            <a:rPr lang="en-US" dirty="0"/>
            <a:t>NBS </a:t>
          </a:r>
          <a:r>
            <a:rPr lang="cs-CZ" dirty="0"/>
            <a:t>sběr dat</a:t>
          </a:r>
          <a:endParaRPr lang="en-US" dirty="0"/>
        </a:p>
      </dgm:t>
    </dgm:pt>
    <dgm:pt modelId="{C49CB69E-3580-4446-8001-E094A8A7E38B}" type="parTrans" cxnId="{B06A980A-8E6B-401C-A661-3587B18BDBFA}">
      <dgm:prSet/>
      <dgm:spPr/>
      <dgm:t>
        <a:bodyPr/>
        <a:lstStyle/>
        <a:p>
          <a:endParaRPr lang="en-US"/>
        </a:p>
      </dgm:t>
    </dgm:pt>
    <dgm:pt modelId="{D4F0ABB5-1A31-4D26-8FA8-B7D00701262A}" type="sibTrans" cxnId="{B06A980A-8E6B-401C-A661-3587B18BDBFA}">
      <dgm:prSet/>
      <dgm:spPr/>
      <dgm:t>
        <a:bodyPr/>
        <a:lstStyle/>
        <a:p>
          <a:endParaRPr lang="en-US"/>
        </a:p>
      </dgm:t>
    </dgm:pt>
    <dgm:pt modelId="{EA8E787E-26B0-48DB-86A8-D6F9015BBFFC}">
      <dgm:prSet/>
      <dgm:spPr/>
      <dgm:t>
        <a:bodyPr/>
        <a:lstStyle/>
        <a:p>
          <a:r>
            <a:rPr lang="en-US"/>
            <a:t>governance </a:t>
          </a:r>
          <a:r>
            <a:rPr lang="cs-CZ"/>
            <a:t>v členských státech</a:t>
          </a:r>
          <a:endParaRPr lang="en-US" dirty="0"/>
        </a:p>
      </dgm:t>
    </dgm:pt>
    <dgm:pt modelId="{530D24B7-D0CA-43A5-82E9-E249AD24B02E}" type="parTrans" cxnId="{CBA4E323-F341-4284-8BC9-A4B87E8F2789}">
      <dgm:prSet/>
      <dgm:spPr/>
      <dgm:t>
        <a:bodyPr/>
        <a:lstStyle/>
        <a:p>
          <a:endParaRPr lang="en-US"/>
        </a:p>
      </dgm:t>
    </dgm:pt>
    <dgm:pt modelId="{A93EFF7E-142A-411D-8391-DF0D20EE4014}" type="sibTrans" cxnId="{CBA4E323-F341-4284-8BC9-A4B87E8F2789}">
      <dgm:prSet/>
      <dgm:spPr/>
      <dgm:t>
        <a:bodyPr/>
        <a:lstStyle/>
        <a:p>
          <a:endParaRPr lang="en-US"/>
        </a:p>
      </dgm:t>
    </dgm:pt>
    <dgm:pt modelId="{75EAD5F1-D1AF-44C9-AD56-F8F34DE880A6}">
      <dgm:prSet/>
      <dgm:spPr/>
      <dgm:t>
        <a:bodyPr/>
        <a:lstStyle/>
        <a:p>
          <a:endParaRPr lang="en-US" dirty="0"/>
        </a:p>
      </dgm:t>
    </dgm:pt>
    <dgm:pt modelId="{A42B7D8B-457C-4DB6-BA6C-43BAA838AE69}" type="parTrans" cxnId="{3A6AB664-CB3B-4777-B8DE-FFC8FC3B7ACA}">
      <dgm:prSet/>
      <dgm:spPr/>
      <dgm:t>
        <a:bodyPr/>
        <a:lstStyle/>
        <a:p>
          <a:endParaRPr lang="en-US"/>
        </a:p>
      </dgm:t>
    </dgm:pt>
    <dgm:pt modelId="{0FFB1EE9-67CF-4F58-9A9E-10AE976FD9BE}" type="sibTrans" cxnId="{3A6AB664-CB3B-4777-B8DE-FFC8FC3B7ACA}">
      <dgm:prSet/>
      <dgm:spPr/>
      <dgm:t>
        <a:bodyPr/>
        <a:lstStyle/>
        <a:p>
          <a:endParaRPr lang="en-US"/>
        </a:p>
      </dgm:t>
    </dgm:pt>
    <dgm:pt modelId="{02D568B7-349D-4777-B335-8B4457FDF565}">
      <dgm:prSet/>
      <dgm:spPr/>
      <dgm:t>
        <a:bodyPr/>
        <a:lstStyle/>
        <a:p>
          <a:r>
            <a:rPr lang="cs-CZ" dirty="0"/>
            <a:t>Konsistentní </a:t>
          </a:r>
          <a:r>
            <a:rPr lang="en-US" dirty="0"/>
            <a:t>case</a:t>
          </a:r>
          <a:r>
            <a:rPr lang="cs-CZ" dirty="0"/>
            <a:t> </a:t>
          </a:r>
          <a:r>
            <a:rPr lang="en-US" dirty="0"/>
            <a:t>definitions</a:t>
          </a:r>
          <a:endParaRPr lang="cs-CZ" dirty="0"/>
        </a:p>
      </dgm:t>
    </dgm:pt>
    <dgm:pt modelId="{936DF654-6BB7-4EC8-ACB7-B26830536ADE}" type="parTrans" cxnId="{4ECED34A-81D2-478E-84FF-F9231A81202A}">
      <dgm:prSet/>
      <dgm:spPr/>
      <dgm:t>
        <a:bodyPr/>
        <a:lstStyle/>
        <a:p>
          <a:endParaRPr lang="cs-CZ"/>
        </a:p>
      </dgm:t>
    </dgm:pt>
    <dgm:pt modelId="{F4EC264A-A3BC-458D-B846-0A20750C78C1}" type="sibTrans" cxnId="{4ECED34A-81D2-478E-84FF-F9231A81202A}">
      <dgm:prSet/>
      <dgm:spPr/>
      <dgm:t>
        <a:bodyPr/>
        <a:lstStyle/>
        <a:p>
          <a:endParaRPr lang="cs-CZ"/>
        </a:p>
      </dgm:t>
    </dgm:pt>
    <dgm:pt modelId="{AFD7F64A-F540-4265-A3BE-9797FD56992B}" type="pres">
      <dgm:prSet presAssocID="{24FC3DF9-0BB5-42C6-BBB8-0A67D0D31C60}" presName="diagram" presStyleCnt="0">
        <dgm:presLayoutVars>
          <dgm:dir/>
          <dgm:resizeHandles val="exact"/>
        </dgm:presLayoutVars>
      </dgm:prSet>
      <dgm:spPr/>
    </dgm:pt>
    <dgm:pt modelId="{2839E203-D42E-4CEF-A5AA-7812D26D8999}" type="pres">
      <dgm:prSet presAssocID="{E48BE761-A809-4ABA-8D5A-5C6694DEB92E}" presName="node" presStyleLbl="node1" presStyleIdx="0" presStyleCnt="2" custScaleX="68773" custScaleY="72416" custLinFactNeighborX="-22766" custLinFactNeighborY="4164">
        <dgm:presLayoutVars>
          <dgm:bulletEnabled val="1"/>
        </dgm:presLayoutVars>
      </dgm:prSet>
      <dgm:spPr/>
    </dgm:pt>
    <dgm:pt modelId="{D448EC9F-1BEA-4B49-A26B-CCB92CFC7C1A}" type="pres">
      <dgm:prSet presAssocID="{09DA3699-DF7E-48B0-A3F5-28268EE37B03}" presName="sibTrans" presStyleCnt="0"/>
      <dgm:spPr/>
    </dgm:pt>
    <dgm:pt modelId="{72FB8860-63E8-49D7-986A-6DC268ACC410}" type="pres">
      <dgm:prSet presAssocID="{FD6F3440-5780-4653-B67E-94284CCA2422}" presName="node" presStyleLbl="node1" presStyleIdx="1" presStyleCnt="2" custScaleX="69099" custScaleY="76064" custLinFactNeighborX="-22488" custLinFactNeighborY="103">
        <dgm:presLayoutVars>
          <dgm:bulletEnabled val="1"/>
        </dgm:presLayoutVars>
      </dgm:prSet>
      <dgm:spPr/>
    </dgm:pt>
  </dgm:ptLst>
  <dgm:cxnLst>
    <dgm:cxn modelId="{B06A980A-8E6B-401C-A661-3587B18BDBFA}" srcId="{FD6F3440-5780-4653-B67E-94284CCA2422}" destId="{0BEDB2FA-C0BA-4157-81BA-71C39B8B88BE}" srcOrd="1" destOrd="0" parTransId="{C49CB69E-3580-4446-8001-E094A8A7E38B}" sibTransId="{D4F0ABB5-1A31-4D26-8FA8-B7D00701262A}"/>
    <dgm:cxn modelId="{CBA4E323-F341-4284-8BC9-A4B87E8F2789}" srcId="{FD6F3440-5780-4653-B67E-94284CCA2422}" destId="{EA8E787E-26B0-48DB-86A8-D6F9015BBFFC}" srcOrd="2" destOrd="0" parTransId="{530D24B7-D0CA-43A5-82E9-E249AD24B02E}" sibTransId="{A93EFF7E-142A-411D-8391-DF0D20EE4014}"/>
    <dgm:cxn modelId="{BCCF262F-1251-41AE-9853-0E075DE90668}" srcId="{24FC3DF9-0BB5-42C6-BBB8-0A67D0D31C60}" destId="{E48BE761-A809-4ABA-8D5A-5C6694DEB92E}" srcOrd="0" destOrd="0" parTransId="{4F645748-10F5-40B1-9A1E-077AE1CF200A}" sibTransId="{09DA3699-DF7E-48B0-A3F5-28268EE37B03}"/>
    <dgm:cxn modelId="{763C4141-A6D6-41F0-9E7E-70F4221420BD}" type="presOf" srcId="{02D568B7-349D-4777-B335-8B4457FDF565}" destId="{72FB8860-63E8-49D7-986A-6DC268ACC410}" srcOrd="0" destOrd="4" presId="urn:microsoft.com/office/officeart/2005/8/layout/default"/>
    <dgm:cxn modelId="{3A6AB664-CB3B-4777-B8DE-FFC8FC3B7ACA}" srcId="{FD6F3440-5780-4653-B67E-94284CCA2422}" destId="{75EAD5F1-D1AF-44C9-AD56-F8F34DE880A6}" srcOrd="4" destOrd="0" parTransId="{A42B7D8B-457C-4DB6-BA6C-43BAA838AE69}" sibTransId="{0FFB1EE9-67CF-4F58-9A9E-10AE976FD9BE}"/>
    <dgm:cxn modelId="{4ECED34A-81D2-478E-84FF-F9231A81202A}" srcId="{FD6F3440-5780-4653-B67E-94284CCA2422}" destId="{02D568B7-349D-4777-B335-8B4457FDF565}" srcOrd="3" destOrd="0" parTransId="{936DF654-6BB7-4EC8-ACB7-B26830536ADE}" sibTransId="{F4EC264A-A3BC-458D-B846-0A20750C78C1}"/>
    <dgm:cxn modelId="{CF13B387-F841-4EED-B5CD-6A53E1F05A89}" type="presOf" srcId="{75EAD5F1-D1AF-44C9-AD56-F8F34DE880A6}" destId="{72FB8860-63E8-49D7-986A-6DC268ACC410}" srcOrd="0" destOrd="5" presId="urn:microsoft.com/office/officeart/2005/8/layout/default"/>
    <dgm:cxn modelId="{FC876BA0-1923-48A7-A2EF-56E9084E8BA4}" srcId="{24FC3DF9-0BB5-42C6-BBB8-0A67D0D31C60}" destId="{FD6F3440-5780-4653-B67E-94284CCA2422}" srcOrd="1" destOrd="0" parTransId="{5323071A-DB00-446E-9E61-AD42FE257D1F}" sibTransId="{CFE9377E-365F-40B1-94FA-C712E61F4664}"/>
    <dgm:cxn modelId="{DC866BA3-2B06-45D9-B712-2E6469F1AEA4}" type="presOf" srcId="{0BEDB2FA-C0BA-4157-81BA-71C39B8B88BE}" destId="{72FB8860-63E8-49D7-986A-6DC268ACC410}" srcOrd="0" destOrd="2" presId="urn:microsoft.com/office/officeart/2005/8/layout/default"/>
    <dgm:cxn modelId="{956145AC-F727-44CE-90E5-1B46156EFA1C}" type="presOf" srcId="{E48BE761-A809-4ABA-8D5A-5C6694DEB92E}" destId="{2839E203-D42E-4CEF-A5AA-7812D26D8999}" srcOrd="0" destOrd="0" presId="urn:microsoft.com/office/officeart/2005/8/layout/default"/>
    <dgm:cxn modelId="{D68D21C3-B38B-4268-B122-B50D1974A726}" type="presOf" srcId="{FF76A5FF-70E3-44D9-BADA-C9BF4D1DAD13}" destId="{72FB8860-63E8-49D7-986A-6DC268ACC410}" srcOrd="0" destOrd="1" presId="urn:microsoft.com/office/officeart/2005/8/layout/default"/>
    <dgm:cxn modelId="{544452C9-8509-413B-8D0E-09E7A315FB04}" type="presOf" srcId="{EA8E787E-26B0-48DB-86A8-D6F9015BBFFC}" destId="{72FB8860-63E8-49D7-986A-6DC268ACC410}" srcOrd="0" destOrd="3" presId="urn:microsoft.com/office/officeart/2005/8/layout/default"/>
    <dgm:cxn modelId="{3DCFFBE2-DA57-492D-8366-698225269E8C}" srcId="{FD6F3440-5780-4653-B67E-94284CCA2422}" destId="{FF76A5FF-70E3-44D9-BADA-C9BF4D1DAD13}" srcOrd="0" destOrd="0" parTransId="{02753E74-2078-4EF5-BD23-DE6BF9983E76}" sibTransId="{72A97C67-58C8-4E5F-B191-808551420DB4}"/>
    <dgm:cxn modelId="{5EF4CAE7-9947-4E16-9B0B-A0F573033CB9}" type="presOf" srcId="{24FC3DF9-0BB5-42C6-BBB8-0A67D0D31C60}" destId="{AFD7F64A-F540-4265-A3BE-9797FD56992B}" srcOrd="0" destOrd="0" presId="urn:microsoft.com/office/officeart/2005/8/layout/default"/>
    <dgm:cxn modelId="{189159F5-8AFA-4660-860B-E29DEC4BBF5C}" type="presOf" srcId="{FD6F3440-5780-4653-B67E-94284CCA2422}" destId="{72FB8860-63E8-49D7-986A-6DC268ACC410}" srcOrd="0" destOrd="0" presId="urn:microsoft.com/office/officeart/2005/8/layout/default"/>
    <dgm:cxn modelId="{6576BFB6-1BC7-4443-92FE-354D2EB6F1E5}" type="presParOf" srcId="{AFD7F64A-F540-4265-A3BE-9797FD56992B}" destId="{2839E203-D42E-4CEF-A5AA-7812D26D8999}" srcOrd="0" destOrd="0" presId="urn:microsoft.com/office/officeart/2005/8/layout/default"/>
    <dgm:cxn modelId="{80E25D90-4F45-4C6C-9886-3F7B4A8DBF09}" type="presParOf" srcId="{AFD7F64A-F540-4265-A3BE-9797FD56992B}" destId="{D448EC9F-1BEA-4B49-A26B-CCB92CFC7C1A}" srcOrd="1" destOrd="0" presId="urn:microsoft.com/office/officeart/2005/8/layout/default"/>
    <dgm:cxn modelId="{DC62B4B4-7C96-4C27-91B3-D8E98662A696}" type="presParOf" srcId="{AFD7F64A-F540-4265-A3BE-9797FD56992B}" destId="{72FB8860-63E8-49D7-986A-6DC268ACC41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E6C0F-BDDA-4615-A818-C884AEC24D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37406-7C44-4AEC-A11A-3CB3C4CFC6CF}">
      <dgm:prSet custT="1"/>
      <dgm:spPr/>
      <dgm:t>
        <a:bodyPr/>
        <a:lstStyle/>
        <a:p>
          <a:r>
            <a:rPr lang="cs-CZ" sz="3200" b="0" i="0" dirty="0"/>
            <a:t>CÍL</a:t>
          </a:r>
          <a:r>
            <a:rPr lang="cs-CZ" sz="3200" dirty="0"/>
            <a:t>: </a:t>
          </a:r>
        </a:p>
        <a:p>
          <a:r>
            <a:rPr lang="en-US" sz="3200" b="0" i="0" u="none" dirty="0"/>
            <a:t>E</a:t>
          </a:r>
          <a:r>
            <a:rPr lang="cs-CZ" sz="3200" b="0" i="0" u="none" dirty="0" err="1"/>
            <a:t>vropský</a:t>
          </a:r>
          <a:r>
            <a:rPr lang="en-US" sz="3200" b="0" i="0" u="none" dirty="0"/>
            <a:t> </a:t>
          </a:r>
          <a:r>
            <a:rPr lang="cs-CZ" sz="3200" b="0" i="0" u="none" dirty="0"/>
            <a:t>akční plán</a:t>
          </a:r>
          <a:r>
            <a:rPr lang="en-US" sz="3200" b="0" i="0" u="none" dirty="0"/>
            <a:t> </a:t>
          </a:r>
          <a:r>
            <a:rPr lang="cs-CZ" sz="3200" b="0" i="0" u="none" dirty="0"/>
            <a:t>pro vzácná onemocnění</a:t>
          </a:r>
        </a:p>
      </dgm:t>
    </dgm:pt>
    <dgm:pt modelId="{A6F559E8-B726-470C-A85C-687231C89BAD}" type="parTrans" cxnId="{903B10D6-400E-4B70-9C86-D58A179FF6C3}">
      <dgm:prSet/>
      <dgm:spPr/>
      <dgm:t>
        <a:bodyPr/>
        <a:lstStyle/>
        <a:p>
          <a:endParaRPr lang="en-US"/>
        </a:p>
      </dgm:t>
    </dgm:pt>
    <dgm:pt modelId="{2C99CE8D-8C4B-47AF-ADAE-D68C5B1F66FE}" type="sibTrans" cxnId="{903B10D6-400E-4B70-9C86-D58A179FF6C3}">
      <dgm:prSet/>
      <dgm:spPr/>
      <dgm:t>
        <a:bodyPr/>
        <a:lstStyle/>
        <a:p>
          <a:endParaRPr lang="en-US"/>
        </a:p>
      </dgm:t>
    </dgm:pt>
    <dgm:pt modelId="{9BF16F6F-CB78-440B-9B19-5FED2952ABE4}" type="pres">
      <dgm:prSet presAssocID="{3A3E6C0F-BDDA-4615-A818-C884AEC24DB2}" presName="linear" presStyleCnt="0">
        <dgm:presLayoutVars>
          <dgm:animLvl val="lvl"/>
          <dgm:resizeHandles val="exact"/>
        </dgm:presLayoutVars>
      </dgm:prSet>
      <dgm:spPr/>
    </dgm:pt>
    <dgm:pt modelId="{10C00992-B2DC-418A-B1E9-5ADD74588480}" type="pres">
      <dgm:prSet presAssocID="{3BD37406-7C44-4AEC-A11A-3CB3C4CFC6CF}" presName="parentText" presStyleLbl="node1" presStyleIdx="0" presStyleCnt="1" custLinFactNeighborX="-97" custLinFactNeighborY="-97934">
        <dgm:presLayoutVars>
          <dgm:chMax val="0"/>
          <dgm:bulletEnabled val="1"/>
        </dgm:presLayoutVars>
      </dgm:prSet>
      <dgm:spPr/>
    </dgm:pt>
  </dgm:ptLst>
  <dgm:cxnLst>
    <dgm:cxn modelId="{E79FC56A-49F6-4A64-9016-97D8A36A37DD}" type="presOf" srcId="{3A3E6C0F-BDDA-4615-A818-C884AEC24DB2}" destId="{9BF16F6F-CB78-440B-9B19-5FED2952ABE4}" srcOrd="0" destOrd="0" presId="urn:microsoft.com/office/officeart/2005/8/layout/vList2"/>
    <dgm:cxn modelId="{5237BD92-29B8-4E5A-88BA-A328BFC59FC0}" type="presOf" srcId="{3BD37406-7C44-4AEC-A11A-3CB3C4CFC6CF}" destId="{10C00992-B2DC-418A-B1E9-5ADD74588480}" srcOrd="0" destOrd="0" presId="urn:microsoft.com/office/officeart/2005/8/layout/vList2"/>
    <dgm:cxn modelId="{903B10D6-400E-4B70-9C86-D58A179FF6C3}" srcId="{3A3E6C0F-BDDA-4615-A818-C884AEC24DB2}" destId="{3BD37406-7C44-4AEC-A11A-3CB3C4CFC6CF}" srcOrd="0" destOrd="0" parTransId="{A6F559E8-B726-470C-A85C-687231C89BAD}" sibTransId="{2C99CE8D-8C4B-47AF-ADAE-D68C5B1F66FE}"/>
    <dgm:cxn modelId="{D66DC275-1BD6-4AB2-AF1C-F590C79D3E3D}" type="presParOf" srcId="{9BF16F6F-CB78-440B-9B19-5FED2952ABE4}" destId="{10C00992-B2DC-418A-B1E9-5ADD745884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9E203-D42E-4CEF-A5AA-7812D26D8999}">
      <dsp:nvSpPr>
        <dsp:cNvPr id="0" name=""/>
        <dsp:cNvSpPr/>
      </dsp:nvSpPr>
      <dsp:spPr>
        <a:xfrm>
          <a:off x="0" y="366459"/>
          <a:ext cx="2727359" cy="17230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Brno, 23. července 2022 </a:t>
          </a:r>
          <a:endParaRPr lang="en-US" sz="1500" kern="1200" dirty="0"/>
        </a:p>
      </dsp:txBody>
      <dsp:txXfrm>
        <a:off x="0" y="366459"/>
        <a:ext cx="2727359" cy="1723098"/>
      </dsp:txXfrm>
    </dsp:sp>
    <dsp:sp modelId="{72FB8860-63E8-49D7-986A-6DC268ACC410}">
      <dsp:nvSpPr>
        <dsp:cNvPr id="0" name=""/>
        <dsp:cNvSpPr/>
      </dsp:nvSpPr>
      <dsp:spPr>
        <a:xfrm>
          <a:off x="0" y="2389503"/>
          <a:ext cx="2740287" cy="1809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 dirty="0"/>
            <a:t>Cílem je mít NBS pro léčitelné a akceschopné diagnózy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Klíčové indikátory výkonu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NBS </a:t>
          </a:r>
          <a:r>
            <a:rPr lang="cs-CZ" sz="1200" kern="1200" dirty="0"/>
            <a:t>sběr dat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governance </a:t>
          </a:r>
          <a:r>
            <a:rPr lang="cs-CZ" sz="1200" kern="1200"/>
            <a:t>v členských státech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Konsistentní </a:t>
          </a:r>
          <a:r>
            <a:rPr lang="en-US" sz="1200" kern="1200" dirty="0"/>
            <a:t>case</a:t>
          </a:r>
          <a:r>
            <a:rPr lang="cs-CZ" sz="1200" kern="1200" dirty="0"/>
            <a:t> </a:t>
          </a:r>
          <a:r>
            <a:rPr lang="en-US" sz="1200" kern="1200" dirty="0"/>
            <a:t>definitions</a:t>
          </a:r>
          <a:endParaRPr lang="cs-CZ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0" y="2389503"/>
        <a:ext cx="2740287" cy="1809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00992-B2DC-418A-B1E9-5ADD74588480}">
      <dsp:nvSpPr>
        <dsp:cNvPr id="0" name=""/>
        <dsp:cNvSpPr/>
      </dsp:nvSpPr>
      <dsp:spPr>
        <a:xfrm>
          <a:off x="0" y="0"/>
          <a:ext cx="4232952" cy="2234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i="0" kern="1200" dirty="0"/>
            <a:t>CÍL</a:t>
          </a:r>
          <a:r>
            <a:rPr lang="cs-CZ" sz="3200" kern="1200" dirty="0"/>
            <a:t>: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/>
            <a:t>E</a:t>
          </a:r>
          <a:r>
            <a:rPr lang="cs-CZ" sz="3200" b="0" i="0" u="none" kern="1200" dirty="0" err="1"/>
            <a:t>vropský</a:t>
          </a:r>
          <a:r>
            <a:rPr lang="en-US" sz="3200" b="0" i="0" u="none" kern="1200" dirty="0"/>
            <a:t> </a:t>
          </a:r>
          <a:r>
            <a:rPr lang="cs-CZ" sz="3200" b="0" i="0" u="none" kern="1200" dirty="0"/>
            <a:t>akční plán</a:t>
          </a:r>
          <a:r>
            <a:rPr lang="en-US" sz="3200" b="0" i="0" u="none" kern="1200" dirty="0"/>
            <a:t> </a:t>
          </a:r>
          <a:r>
            <a:rPr lang="cs-CZ" sz="3200" b="0" i="0" u="none" kern="1200" dirty="0"/>
            <a:t>pro vzácná onemocnění</a:t>
          </a:r>
        </a:p>
      </dsp:txBody>
      <dsp:txXfrm>
        <a:off x="109098" y="109098"/>
        <a:ext cx="4014756" cy="2016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Hospodářský výsledek za rok 2019 = 347.329,57 </a:t>
            </a: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140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42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29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Jedná se vybrané klíčové projekty, které prostupují několika pilíři naší strategie </a:t>
            </a: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608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69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13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18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3749-7EEB-47D9-B9FF-74545820423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31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2909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838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961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45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mailto:help@vzacna-onemocneni.cz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novorozeneckyscreening.vzacna-onemocneni.cz/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3A55E57-2149-BCFD-DE51-2F0D16FB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733" y="67528"/>
            <a:ext cx="6127639" cy="667231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0172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D4BC9-2183-2B51-ED5D-20867109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Velké díky patří našim odborníkům!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9B9E17-DD79-D1FF-B31B-814081901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31ADB2-F684-F009-85B6-44AFC558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38" y="1451245"/>
            <a:ext cx="3780984" cy="27418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895CA8-0389-BD50-F0AF-12710230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16" y="1690688"/>
            <a:ext cx="4566410" cy="27418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A0AA2C-E369-97C9-EE47-B529B9759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238" y="3614380"/>
            <a:ext cx="2705478" cy="25625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194A02-D61D-1754-449F-32172DED9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0428" y="256906"/>
            <a:ext cx="926744" cy="10861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BA5156-F4DB-F09B-3E22-03C5070CE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908" y="4238571"/>
            <a:ext cx="2309613" cy="23836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52AE47-6C1F-F64A-5CE2-EE06F6D6A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5" y="4565662"/>
            <a:ext cx="3836807" cy="20185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E3ED0D-D685-7E1E-2C3F-3E4F71F05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6733" y="4095262"/>
            <a:ext cx="1810572" cy="19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2431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„Zdravotní politika“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07945"/>
            <a:ext cx="5429036" cy="41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070C0"/>
              </a:buClr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Práce v Radě zastřešující pacientské organizace EURORDIS</a:t>
            </a:r>
          </a:p>
          <a:p>
            <a:pPr marL="0" indent="0">
              <a:buClr>
                <a:srgbClr val="0070C0"/>
              </a:buClr>
              <a:buNone/>
              <a:defRPr/>
            </a:pPr>
            <a:endParaRPr lang="cs-CZ" b="1" dirty="0">
              <a:solidFill>
                <a:srgbClr val="0070C0"/>
              </a:solidFill>
            </a:endParaRPr>
          </a:p>
          <a:p>
            <a:pPr marL="342900">
              <a:buClr>
                <a:srgbClr val="0070C0"/>
              </a:buClr>
              <a:defRPr/>
            </a:pPr>
            <a:r>
              <a:rPr lang="cs-CZ" sz="2000" b="1" dirty="0">
                <a:solidFill>
                  <a:srgbClr val="0070C0"/>
                </a:solidFill>
              </a:rPr>
              <a:t>Důležité pro naše předsednictví, ale také pro prosazování témat u nás doma: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Čest moci </a:t>
            </a:r>
            <a:r>
              <a:rPr lang="cs-CZ" sz="1600" b="1" dirty="0">
                <a:solidFill>
                  <a:srgbClr val="0070C0"/>
                </a:solidFill>
              </a:rPr>
              <a:t>se podílet na nastavování směřování této důležité organizace</a:t>
            </a:r>
            <a:r>
              <a:rPr lang="cs-CZ" sz="1600" dirty="0">
                <a:solidFill>
                  <a:srgbClr val="0070C0"/>
                </a:solidFill>
              </a:rPr>
              <a:t>, která pro nás již mnohé vybojovala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Velká prestiž pro naši pacientskou komunitu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600" b="1" dirty="0">
                <a:solidFill>
                  <a:srgbClr val="0070C0"/>
                </a:solidFill>
              </a:rPr>
              <a:t>Účast na projektech </a:t>
            </a:r>
            <a:r>
              <a:rPr lang="cs-CZ" sz="1600" b="1" dirty="0" err="1">
                <a:solidFill>
                  <a:srgbClr val="0070C0"/>
                </a:solidFill>
              </a:rPr>
              <a:t>Eurordisu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– NBS, </a:t>
            </a:r>
            <a:r>
              <a:rPr lang="cs-CZ" sz="1600" dirty="0" err="1">
                <a:solidFill>
                  <a:srgbClr val="0070C0"/>
                </a:solidFill>
              </a:rPr>
              <a:t>ERNy</a:t>
            </a:r>
            <a:r>
              <a:rPr lang="cs-CZ" sz="1600" dirty="0">
                <a:solidFill>
                  <a:srgbClr val="0070C0"/>
                </a:solidFill>
              </a:rPr>
              <a:t>, předsednictví, advokacie v EU</a:t>
            </a:r>
          </a:p>
          <a:p>
            <a:pPr marL="457200" lvl="1" indent="0">
              <a:buClr>
                <a:srgbClr val="0070C0"/>
              </a:buClr>
              <a:buNone/>
              <a:defRPr/>
            </a:pPr>
            <a:endParaRPr lang="cs-CZ" sz="2000" dirty="0">
              <a:solidFill>
                <a:srgbClr val="0070C0"/>
              </a:solidFill>
            </a:endParaRPr>
          </a:p>
          <a:p>
            <a:pPr marL="457200" lvl="1" indent="0">
              <a:buClr>
                <a:srgbClr val="0070C0"/>
              </a:buClr>
              <a:buNone/>
              <a:defRPr/>
            </a:pP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9D93D0-5A50-E263-CC15-B3E14FDB9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81" y="1480875"/>
            <a:ext cx="4972692" cy="48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1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„Zdravotní politika“ pokračování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487" y="1807945"/>
            <a:ext cx="7049193" cy="440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070C0"/>
              </a:buClr>
              <a:buNone/>
              <a:defRPr/>
            </a:pPr>
            <a:r>
              <a:rPr lang="cs-CZ" sz="1800" b="1" dirty="0">
                <a:solidFill>
                  <a:srgbClr val="0070C0"/>
                </a:solidFill>
              </a:rPr>
              <a:t>Národní strategie pro vzácná onemocnění 2023-2030</a:t>
            </a:r>
          </a:p>
          <a:p>
            <a:pPr marL="457200" lvl="1" indent="0">
              <a:buClr>
                <a:srgbClr val="0070C0"/>
              </a:buClr>
              <a:buNone/>
              <a:defRPr/>
            </a:pPr>
            <a:r>
              <a:rPr lang="cs-CZ" sz="1400" dirty="0">
                <a:solidFill>
                  <a:srgbClr val="0070C0"/>
                </a:solidFill>
              </a:rPr>
              <a:t>Na konci 2022 nebyla MZ  zatím dopracována do nového „</a:t>
            </a:r>
            <a:r>
              <a:rPr lang="cs-CZ" sz="1400" dirty="0" err="1">
                <a:solidFill>
                  <a:srgbClr val="0070C0"/>
                </a:solidFill>
              </a:rPr>
              <a:t>formátu“strategií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  <a:sym typeface="Wingdings" panose="05000000000000000000" pitchFamily="2" charset="2"/>
              </a:rPr>
              <a:t></a:t>
            </a:r>
            <a:endParaRPr lang="cs-CZ" sz="1400" dirty="0">
              <a:solidFill>
                <a:srgbClr val="0070C0"/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cs-CZ" sz="1800" b="1" dirty="0">
                <a:solidFill>
                  <a:srgbClr val="0070C0"/>
                </a:solidFill>
              </a:rPr>
              <a:t>Pilotní projekt sběru dat signálního kódu center pro vzácná onemocnění 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Pilot realizován za roky 2020-2021 u 2 vybraných pracovišť – VFN a FN Motol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Pro 4 </a:t>
            </a:r>
            <a:r>
              <a:rPr lang="cs-CZ" sz="1400" dirty="0" err="1">
                <a:solidFill>
                  <a:srgbClr val="0070C0"/>
                </a:solidFill>
              </a:rPr>
              <a:t>ERNy</a:t>
            </a:r>
            <a:r>
              <a:rPr lang="cs-CZ" sz="1400" dirty="0">
                <a:solidFill>
                  <a:srgbClr val="0070C0"/>
                </a:solidFill>
              </a:rPr>
              <a:t>: </a:t>
            </a:r>
            <a:r>
              <a:rPr lang="cs-CZ" sz="1400" dirty="0" err="1">
                <a:solidFill>
                  <a:srgbClr val="0070C0"/>
                </a:solidFill>
              </a:rPr>
              <a:t>MetabERN</a:t>
            </a:r>
            <a:r>
              <a:rPr lang="cs-CZ" sz="1400" dirty="0">
                <a:solidFill>
                  <a:srgbClr val="0070C0"/>
                </a:solidFill>
              </a:rPr>
              <a:t>, ERN-RITA, EURO-NMD a ERN-LUNG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Analýza dat exportem z NRHZS</a:t>
            </a:r>
            <a:endParaRPr lang="cs-CZ" sz="1800" dirty="0">
              <a:solidFill>
                <a:srgbClr val="0070C0"/>
              </a:solidFill>
            </a:endParaRP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Doklady 01,02 a 06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Posuzovány hlavní diagnózy v rámci každého </a:t>
            </a:r>
            <a:r>
              <a:rPr lang="cs-CZ" sz="1400" dirty="0" err="1">
                <a:solidFill>
                  <a:srgbClr val="0070C0"/>
                </a:solidFill>
              </a:rPr>
              <a:t>ERNu</a:t>
            </a:r>
            <a:endParaRPr lang="cs-CZ" sz="1400" dirty="0">
              <a:solidFill>
                <a:srgbClr val="0070C0"/>
              </a:solidFill>
            </a:endParaRPr>
          </a:p>
          <a:p>
            <a:pPr marL="457200" lvl="1" indent="0">
              <a:buClr>
                <a:srgbClr val="0070C0"/>
              </a:buClr>
              <a:buNone/>
              <a:defRPr/>
            </a:pPr>
            <a:r>
              <a:rPr lang="cs-CZ" sz="1800" u="sng" dirty="0">
                <a:solidFill>
                  <a:srgbClr val="0070C0"/>
                </a:solidFill>
              </a:rPr>
              <a:t>Nyní máme představu, kolik a jaké druhy vyšetření byly vykázány výkony v pilotních centrech. To bude základ pro vyjednávání o lepším ohodnocení práce těchto pracovišť.</a:t>
            </a:r>
            <a:endParaRPr lang="cs-CZ" sz="1400" u="sng" dirty="0">
              <a:solidFill>
                <a:srgbClr val="0070C0"/>
              </a:solidFill>
            </a:endParaRPr>
          </a:p>
        </p:txBody>
      </p:sp>
      <p:pic>
        <p:nvPicPr>
          <p:cNvPr id="2" name="Obrázek 1" descr="Obsah obrázku bruslení, zavřít, rozmazaný&#10;&#10;Popis byl vytvořen automaticky">
            <a:extLst>
              <a:ext uri="{FF2B5EF4-FFF2-40B4-BE49-F238E27FC236}">
                <a16:creationId xmlns:a16="http://schemas.microsoft.com/office/drawing/2014/main" id="{67BF5B52-75C6-686F-48C8-2680C7CD7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84" r="13619" b="2"/>
          <a:stretch/>
        </p:blipFill>
        <p:spPr>
          <a:xfrm>
            <a:off x="7908431" y="2174748"/>
            <a:ext cx="3923906" cy="30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7211" y="179755"/>
            <a:ext cx="1525281" cy="6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39" y="247868"/>
            <a:ext cx="7618046" cy="1080747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„Servis pro pacienty“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6582" y="1573432"/>
            <a:ext cx="10347171" cy="169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070C0"/>
              </a:buClr>
              <a:buNone/>
              <a:defRPr/>
            </a:pPr>
            <a:r>
              <a:rPr lang="cs-CZ" sz="2400" b="1" dirty="0" err="1">
                <a:solidFill>
                  <a:srgbClr val="C00000"/>
                </a:solidFill>
              </a:rPr>
              <a:t>Helplinka</a:t>
            </a:r>
            <a:r>
              <a:rPr lang="cs-CZ" sz="2400" b="1" dirty="0">
                <a:solidFill>
                  <a:srgbClr val="C00000"/>
                </a:solidFill>
              </a:rPr>
              <a:t> a poradenství   </a:t>
            </a:r>
            <a:r>
              <a:rPr lang="cs-CZ" alt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iavlo Medium" pitchFamily="48" charset="0"/>
                <a:hlinkClick r:id="rId4"/>
              </a:rPr>
              <a:t>help@vzacna-onemocneni.cz</a:t>
            </a:r>
            <a:r>
              <a:rPr lang="cs-CZ" alt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iavlo Medium" pitchFamily="48" charset="0"/>
              </a:rPr>
              <a:t> </a:t>
            </a:r>
            <a:endParaRPr lang="cs-CZ" sz="2400" b="1" dirty="0">
              <a:solidFill>
                <a:srgbClr val="C0000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800" dirty="0">
                <a:solidFill>
                  <a:srgbClr val="0070C0"/>
                </a:solidFill>
              </a:rPr>
              <a:t>Další rozvoj poskytované podpory, spolupráce s odborníky na VO, zdokonalování v aplikaci </a:t>
            </a:r>
            <a:r>
              <a:rPr lang="cs-CZ" sz="1800" dirty="0" err="1">
                <a:solidFill>
                  <a:srgbClr val="0070C0"/>
                </a:solidFill>
              </a:rPr>
              <a:t>Raynet</a:t>
            </a:r>
            <a:r>
              <a:rPr lang="cs-CZ" sz="1800" dirty="0">
                <a:solidFill>
                  <a:srgbClr val="0070C0"/>
                </a:solidFill>
              </a:rPr>
              <a:t>, komunikace s pacienty, hledání řešení</a:t>
            </a:r>
            <a:r>
              <a:rPr lang="cs-CZ" dirty="0">
                <a:solidFill>
                  <a:srgbClr val="0070C0"/>
                </a:solidFill>
              </a:rPr>
              <a:t>. </a:t>
            </a:r>
          </a:p>
          <a:p>
            <a:pPr marL="457200" lvl="1" indent="0">
              <a:buClr>
                <a:srgbClr val="0070C0"/>
              </a:buClr>
              <a:buNone/>
              <a:defRPr/>
            </a:pPr>
            <a:endParaRPr lang="cs-CZ" sz="1400" dirty="0">
              <a:solidFill>
                <a:srgbClr val="0070C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A9FC6F-3C95-6DDA-35F7-AB921A2FF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01" y="3517135"/>
            <a:ext cx="11372300" cy="27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7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7211" y="179755"/>
            <a:ext cx="1525281" cy="6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39" y="247868"/>
            <a:ext cx="7618046" cy="1080747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„Servis pro pacienty“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6582" y="1573431"/>
            <a:ext cx="7067695" cy="503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C00000"/>
                </a:solidFill>
              </a:rPr>
              <a:t>Projekt Ultra-vzácní a nediagnostikovaní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Platforma měla další </a:t>
            </a:r>
            <a:r>
              <a:rPr lang="cs-CZ" sz="1400" b="1" dirty="0">
                <a:solidFill>
                  <a:srgbClr val="0070C0"/>
                </a:solidFill>
              </a:rPr>
              <a:t>setkání </a:t>
            </a:r>
            <a:r>
              <a:rPr lang="cs-CZ" sz="1400" dirty="0">
                <a:solidFill>
                  <a:srgbClr val="0070C0"/>
                </a:solidFill>
              </a:rPr>
              <a:t>v Hubu (2. 12.), vydala </a:t>
            </a:r>
            <a:r>
              <a:rPr lang="cs-CZ" sz="1400" b="1" dirty="0">
                <a:solidFill>
                  <a:srgbClr val="0070C0"/>
                </a:solidFill>
              </a:rPr>
              <a:t>nový leták</a:t>
            </a:r>
            <a:r>
              <a:rPr lang="cs-CZ" sz="1400" dirty="0">
                <a:solidFill>
                  <a:srgbClr val="0070C0"/>
                </a:solidFill>
              </a:rPr>
              <a:t>, provozuje </a:t>
            </a:r>
            <a:r>
              <a:rPr lang="cs-CZ" sz="1400" b="1" dirty="0" err="1">
                <a:solidFill>
                  <a:srgbClr val="0070C0"/>
                </a:solidFill>
              </a:rPr>
              <a:t>fb</a:t>
            </a:r>
            <a:endParaRPr lang="cs-CZ" sz="1400" b="1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Tým: MUDr. </a:t>
            </a:r>
            <a:r>
              <a:rPr lang="cs-CZ" sz="1400" dirty="0" err="1">
                <a:solidFill>
                  <a:srgbClr val="0070C0"/>
                </a:solidFill>
              </a:rPr>
              <a:t>Havlovicová</a:t>
            </a:r>
            <a:r>
              <a:rPr lang="cs-CZ" sz="1400" dirty="0">
                <a:solidFill>
                  <a:srgbClr val="0070C0"/>
                </a:solidFill>
              </a:rPr>
              <a:t> M., Arellanesová A., Suchá P., Zieglerová – Žáková A.,, Michalova M.</a:t>
            </a:r>
          </a:p>
          <a:p>
            <a:pPr marL="342900">
              <a:buClr>
                <a:srgbClr val="0070C0"/>
              </a:buClr>
              <a:defRPr/>
            </a:pPr>
            <a:endParaRPr lang="cs-CZ" sz="1400" dirty="0">
              <a:solidFill>
                <a:srgbClr val="0070C0"/>
              </a:solidFill>
            </a:endParaRP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C00000"/>
                </a:solidFill>
              </a:rPr>
              <a:t>Projekt Paliativní péče</a:t>
            </a:r>
            <a:endParaRPr lang="cs-CZ" sz="1800" dirty="0">
              <a:solidFill>
                <a:srgbClr val="C0000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0070C0"/>
                </a:solidFill>
              </a:rPr>
              <a:t>Kontinuální vzdělávání</a:t>
            </a:r>
            <a:r>
              <a:rPr lang="cs-CZ" sz="1400" dirty="0">
                <a:solidFill>
                  <a:srgbClr val="0070C0"/>
                </a:solidFill>
              </a:rPr>
              <a:t> a účast na konferencích</a:t>
            </a:r>
          </a:p>
          <a:p>
            <a:pPr marL="1257300" lvl="2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Celostátní konference paliativní medicíny v Ostravě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0070C0"/>
                </a:solidFill>
              </a:rPr>
              <a:t>Navazování spolupráce </a:t>
            </a:r>
            <a:r>
              <a:rPr lang="cs-CZ" sz="1400" dirty="0">
                <a:solidFill>
                  <a:srgbClr val="0070C0"/>
                </a:solidFill>
              </a:rPr>
              <a:t>s odborníky z České společností paliativní medicíny(ČSPM), Nadací manželů Vlčkových (Zlatá rybka, Cibulka), Institutem Pallium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0070C0"/>
                </a:solidFill>
              </a:rPr>
              <a:t>Práce na začlenění paliativní péče jako součásti našich center pro vzácná onemocnění</a:t>
            </a:r>
          </a:p>
          <a:p>
            <a:pPr marL="800100" lvl="1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cs-CZ" sz="14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 Pallium – členem koordinačního týmu </a:t>
            </a:r>
            <a:r>
              <a:rPr lang="cs-CZ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plnění </a:t>
            </a:r>
            <a:r>
              <a:rPr lang="cs-CZ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Koncepce péče o děti a dospívající se závažnou život limitující a ohrožující diagnózou a jejich rodiny</a:t>
            </a:r>
          </a:p>
          <a:p>
            <a:pPr marL="457200" lvl="1" indent="0">
              <a:buClr>
                <a:srgbClr val="0070C0"/>
              </a:buClr>
              <a:buNone/>
              <a:defRPr/>
            </a:pPr>
            <a:endParaRPr lang="cs-CZ" sz="1400" dirty="0">
              <a:solidFill>
                <a:srgbClr val="0070C0"/>
              </a:solidFill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DCDDD4C-EC3E-F7D0-FEE1-432B8233B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08" y="1713677"/>
            <a:ext cx="2535964" cy="7734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5C57B3-5C18-C3C8-CE05-A7EED3CCB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339" y="4078197"/>
            <a:ext cx="1838951" cy="260004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5CE6D5-D47B-BE7C-FF21-ABBB5E025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60" t="19094" r="45220" b="11360"/>
          <a:stretch/>
        </p:blipFill>
        <p:spPr>
          <a:xfrm>
            <a:off x="7409442" y="954201"/>
            <a:ext cx="1964792" cy="2803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46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74" y="176267"/>
            <a:ext cx="5901647" cy="1325563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„Servis pro pacienty“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3853" y="1373864"/>
            <a:ext cx="6051183" cy="300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Portál vzacni.cz 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0070C0"/>
                </a:solidFill>
              </a:rPr>
              <a:t>Vyšlo </a:t>
            </a:r>
            <a:r>
              <a:rPr lang="cs-CZ" sz="1400" b="1" dirty="0">
                <a:solidFill>
                  <a:srgbClr val="C00000"/>
                </a:solidFill>
              </a:rPr>
              <a:t>40 </a:t>
            </a:r>
            <a:r>
              <a:rPr lang="cs-CZ" sz="1400" b="1" dirty="0">
                <a:solidFill>
                  <a:srgbClr val="0070C0"/>
                </a:solidFill>
              </a:rPr>
              <a:t>článků, návštěvnost zvýšena </a:t>
            </a:r>
            <a:r>
              <a:rPr lang="cs-CZ" sz="1400" b="1" dirty="0">
                <a:solidFill>
                  <a:srgbClr val="C00000"/>
                </a:solidFill>
              </a:rPr>
              <a:t>o 20% oproti roku 2021</a:t>
            </a: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0070C0"/>
                </a:solidFill>
              </a:rPr>
              <a:t> provázanost na </a:t>
            </a:r>
            <a:r>
              <a:rPr lang="cs-CZ" sz="1400" b="1" dirty="0" err="1">
                <a:solidFill>
                  <a:srgbClr val="0070C0"/>
                </a:solidFill>
              </a:rPr>
              <a:t>fb</a:t>
            </a:r>
            <a:r>
              <a:rPr lang="cs-CZ" sz="1400" b="1" dirty="0">
                <a:solidFill>
                  <a:srgbClr val="0070C0"/>
                </a:solidFill>
              </a:rPr>
              <a:t> a </a:t>
            </a:r>
            <a:r>
              <a:rPr lang="cs-CZ" sz="1400" b="1" dirty="0" err="1">
                <a:solidFill>
                  <a:srgbClr val="0070C0"/>
                </a:solidFill>
              </a:rPr>
              <a:t>insta</a:t>
            </a:r>
            <a:endParaRPr lang="cs-CZ" sz="1400" b="1" dirty="0">
              <a:solidFill>
                <a:srgbClr val="0070C0"/>
              </a:solidFill>
            </a:endParaRPr>
          </a:p>
          <a:p>
            <a:pPr marL="742950" lvl="1" indent="-285750">
              <a:buClr>
                <a:srgbClr val="0070C0"/>
              </a:buClr>
              <a:defRPr/>
            </a:pPr>
            <a:r>
              <a:rPr lang="cs-CZ" sz="1400" b="1" dirty="0">
                <a:solidFill>
                  <a:srgbClr val="C00000"/>
                </a:solidFill>
              </a:rPr>
              <a:t>Příběhy, diagnózy, zprávy, rozhovory, návraty</a:t>
            </a:r>
          </a:p>
          <a:p>
            <a:pPr marL="228600" indent="-228600">
              <a:buClr>
                <a:srgbClr val="0070C0"/>
              </a:buClr>
            </a:pPr>
            <a:r>
              <a:rPr lang="cs-CZ" sz="1800" b="1" dirty="0">
                <a:solidFill>
                  <a:srgbClr val="0070C0"/>
                </a:solidFill>
              </a:rPr>
              <a:t>Web, </a:t>
            </a:r>
            <a:r>
              <a:rPr lang="cs-CZ" sz="1800" b="1" dirty="0" err="1">
                <a:solidFill>
                  <a:srgbClr val="0070C0"/>
                </a:solidFill>
              </a:rPr>
              <a:t>facebook</a:t>
            </a:r>
            <a:r>
              <a:rPr lang="cs-CZ" sz="1800" b="1" dirty="0">
                <a:solidFill>
                  <a:srgbClr val="0070C0"/>
                </a:solidFill>
              </a:rPr>
              <a:t>, Instagram</a:t>
            </a:r>
          </a:p>
          <a:p>
            <a:pPr marL="228600" indent="-228600">
              <a:buClr>
                <a:srgbClr val="0070C0"/>
              </a:buClr>
            </a:pPr>
            <a:r>
              <a:rPr lang="cs-CZ" sz="1800" b="1" dirty="0">
                <a:solidFill>
                  <a:srgbClr val="0070C0"/>
                </a:solidFill>
              </a:rPr>
              <a:t>Zpravodaj, měsíčník </a:t>
            </a:r>
            <a:r>
              <a:rPr lang="cs-CZ" sz="1800" b="1" dirty="0" err="1">
                <a:solidFill>
                  <a:srgbClr val="0070C0"/>
                </a:solidFill>
              </a:rPr>
              <a:t>Čavonoviny</a:t>
            </a:r>
            <a:endParaRPr lang="cs-CZ" sz="1800" b="1" dirty="0">
              <a:solidFill>
                <a:srgbClr val="0070C0"/>
              </a:solidFill>
            </a:endParaRPr>
          </a:p>
          <a:p>
            <a:pPr marL="228600" indent="-228600">
              <a:buClr>
                <a:srgbClr val="0070C0"/>
              </a:buClr>
            </a:pPr>
            <a:r>
              <a:rPr lang="cs-CZ" sz="1800" b="1" dirty="0">
                <a:solidFill>
                  <a:srgbClr val="0070C0"/>
                </a:solidFill>
              </a:rPr>
              <a:t>Konzultanství</a:t>
            </a:r>
          </a:p>
          <a:p>
            <a:pPr marL="228600" indent="-228600">
              <a:buClr>
                <a:srgbClr val="0070C0"/>
              </a:buClr>
            </a:pPr>
            <a:r>
              <a:rPr lang="cs-CZ" sz="1800" b="1" dirty="0">
                <a:solidFill>
                  <a:srgbClr val="0070C0"/>
                </a:solidFill>
              </a:rPr>
              <a:t>Poradenství při vzniku organizace</a:t>
            </a:r>
          </a:p>
          <a:p>
            <a:pPr marL="0" indent="0">
              <a:buClr>
                <a:srgbClr val="0070C0"/>
              </a:buClr>
              <a:buNone/>
            </a:pPr>
            <a:endParaRPr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9A2643-D223-4E04-7D10-0FC3D503D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769" y="1558919"/>
            <a:ext cx="3112568" cy="1784539"/>
          </a:xfrm>
          <a:prstGeom prst="rect">
            <a:avLst/>
          </a:prstGeom>
          <a:ln w="28575">
            <a:solidFill>
              <a:srgbClr val="FF33CC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A9DABD-405D-74C6-F4DA-004B6C6F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629" y="3777114"/>
            <a:ext cx="3190246" cy="2051538"/>
          </a:xfrm>
          <a:prstGeom prst="rect">
            <a:avLst/>
          </a:prstGeom>
          <a:ln w="28575">
            <a:solidFill>
              <a:srgbClr val="FF33CC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DAE01C0-6A5A-4868-5597-19C99C22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789" y="4384121"/>
            <a:ext cx="1548351" cy="22000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1EC65F0-1BAB-7FD5-DDEA-7BC3AE2A1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699" y="4384121"/>
            <a:ext cx="1542238" cy="220003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161DA16-DA62-7B8F-0E32-F01B729AC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144" y="3929085"/>
            <a:ext cx="2186761" cy="238436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9112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„Vzdělávání“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9897" y="1922751"/>
            <a:ext cx="7511204" cy="44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Projekt „Medici“  </a:t>
            </a:r>
            <a:endParaRPr lang="cs-CZ" sz="1800" b="1" dirty="0">
              <a:solidFill>
                <a:srgbClr val="FF000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800" dirty="0">
                <a:solidFill>
                  <a:srgbClr val="0070C0"/>
                </a:solidFill>
              </a:rPr>
              <a:t>Účast na celkem </a:t>
            </a:r>
            <a:r>
              <a:rPr lang="pt-BR" sz="1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cs-CZ" sz="1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+ 2</a:t>
            </a:r>
            <a:r>
              <a:rPr lang="pt-BR" sz="1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seminář</a:t>
            </a:r>
            <a:r>
              <a:rPr lang="cs-CZ" sz="1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pt-BR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pt-BR" sz="1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pt-BR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pacientů a </a:t>
            </a:r>
            <a:r>
              <a:rPr lang="pt-BR" sz="1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pt-BR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diagnóz)</a:t>
            </a:r>
            <a:r>
              <a:rPr lang="cs-CZ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na II. lékařské fakultě UK a TUL</a:t>
            </a:r>
            <a:endParaRPr lang="cs-CZ" sz="1800" dirty="0">
              <a:solidFill>
                <a:srgbClr val="0070C0"/>
              </a:solidFill>
            </a:endParaRP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Podpora a edukace PO v účasti ve správních řízeních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800" dirty="0">
                <a:solidFill>
                  <a:srgbClr val="0070C0"/>
                </a:solidFill>
              </a:rPr>
              <a:t>Realizace školení v Pacientském Hubu (2.11.), prezentace a postupy pro pacienty se vzácným onemocněním (Užovka ČAVO, další konference)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Prezentace problematiky vzácných onemocnění 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800" dirty="0">
                <a:solidFill>
                  <a:srgbClr val="0070C0"/>
                </a:solidFill>
              </a:rPr>
              <a:t>Účast na konferencích, seminářích,  kulatých stolech, besedách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Zvyšování povědomí </a:t>
            </a:r>
          </a:p>
          <a:p>
            <a:pPr marL="685800" lvl="1" indent="-228600">
              <a:spcBef>
                <a:spcPts val="1000"/>
              </a:spcBef>
              <a:buClr>
                <a:srgbClr val="0070C0"/>
              </a:buClr>
            </a:pPr>
            <a:r>
              <a:rPr lang="cs-CZ" sz="1800" dirty="0">
                <a:solidFill>
                  <a:srgbClr val="0070C0"/>
                </a:solidFill>
              </a:rPr>
              <a:t>  Den vzácných onemocnění (DVO)</a:t>
            </a:r>
          </a:p>
          <a:p>
            <a:pPr marL="685800" lvl="1" indent="-228600">
              <a:spcBef>
                <a:spcPts val="1000"/>
              </a:spcBef>
              <a:buClr>
                <a:srgbClr val="0070C0"/>
              </a:buClr>
            </a:pPr>
            <a:r>
              <a:rPr lang="cs-CZ" sz="1800" dirty="0">
                <a:solidFill>
                  <a:srgbClr val="0070C0"/>
                </a:solidFill>
              </a:rPr>
              <a:t>  Web, </a:t>
            </a:r>
            <a:r>
              <a:rPr lang="cs-CZ" sz="1800" dirty="0" err="1">
                <a:solidFill>
                  <a:srgbClr val="0070C0"/>
                </a:solidFill>
              </a:rPr>
              <a:t>fb</a:t>
            </a:r>
            <a:r>
              <a:rPr lang="cs-CZ" sz="1800" dirty="0">
                <a:solidFill>
                  <a:srgbClr val="0070C0"/>
                </a:solidFill>
              </a:rPr>
              <a:t>, vzacni.cz, </a:t>
            </a:r>
            <a:r>
              <a:rPr lang="cs-CZ" sz="1800" dirty="0" err="1">
                <a:solidFill>
                  <a:srgbClr val="0070C0"/>
                </a:solidFill>
              </a:rPr>
              <a:t>instagram</a:t>
            </a:r>
            <a:endParaRPr lang="cs-CZ" sz="1800" dirty="0">
              <a:solidFill>
                <a:srgbClr val="0070C0"/>
              </a:solidFill>
            </a:endParaRPr>
          </a:p>
          <a:p>
            <a:pPr marL="685800" lvl="1" indent="-228600">
              <a:spcBef>
                <a:spcPts val="1000"/>
              </a:spcBef>
              <a:buClr>
                <a:srgbClr val="0070C0"/>
              </a:buClr>
            </a:pPr>
            <a:r>
              <a:rPr lang="cs-CZ" sz="1800" dirty="0">
                <a:solidFill>
                  <a:srgbClr val="0070C0"/>
                </a:solidFill>
              </a:rPr>
              <a:t>  Komunikace v odborných </a:t>
            </a:r>
            <a:r>
              <a:rPr lang="cs-CZ" sz="1800" dirty="0" err="1">
                <a:solidFill>
                  <a:srgbClr val="0070C0"/>
                </a:solidFill>
              </a:rPr>
              <a:t>médicích</a:t>
            </a: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B2EA194-7977-8B32-497A-9963C9DC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60" y="1439865"/>
            <a:ext cx="3983743" cy="29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43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7703" y="1462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14AF21CE-FD85-45FA-822C-08F98CADCEB7}"/>
              </a:ext>
            </a:extLst>
          </p:cNvPr>
          <p:cNvSpPr txBox="1">
            <a:spLocks/>
          </p:cNvSpPr>
          <p:nvPr/>
        </p:nvSpPr>
        <p:spPr>
          <a:xfrm>
            <a:off x="357247" y="1557958"/>
            <a:ext cx="7387444" cy="425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Slogan „Děkujeme, že jste s námi!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Zahájili jsme osvětlením ČS pavilónu na EXPO 22 v Dubaji!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On-line kampaň na sociálních sítích a podklady pro komunikaci 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Velká podpora od pacientů, PO, veřejnosti i politiků (akce, </a:t>
            </a:r>
            <a:r>
              <a:rPr lang="cs-CZ" sz="1600" dirty="0" err="1">
                <a:solidFill>
                  <a:srgbClr val="0070C0"/>
                </a:solidFill>
              </a:rPr>
              <a:t>twitter</a:t>
            </a:r>
            <a:r>
              <a:rPr lang="cs-CZ" sz="1600" dirty="0">
                <a:solidFill>
                  <a:srgbClr val="0070C0"/>
                </a:solidFill>
              </a:rPr>
              <a:t>, soc sítě)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PR a mediální komunikační kampaň (76 výstupů)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TZ – k onemocnění a ke světelnému řetězci, oslovení politiků, státní správy, nemocnic ..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Osvětlení budov – rozsvíceno více jak 20 budov v ČR (přestože řada měst se připojila k podpoře Ukrajiny)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600" dirty="0">
                <a:solidFill>
                  <a:srgbClr val="0070C0"/>
                </a:solidFill>
              </a:rPr>
              <a:t>Speciál Zpravodaj ČAVO, články na </a:t>
            </a:r>
            <a:r>
              <a:rPr lang="cs-CZ" sz="1600" dirty="0" err="1">
                <a:solidFill>
                  <a:srgbClr val="0070C0"/>
                </a:solidFill>
              </a:rPr>
              <a:t>fb</a:t>
            </a:r>
            <a:r>
              <a:rPr lang="cs-CZ" sz="1600" dirty="0">
                <a:solidFill>
                  <a:srgbClr val="0070C0"/>
                </a:solidFill>
              </a:rPr>
              <a:t>, vzacni.cz </a:t>
            </a:r>
          </a:p>
          <a:p>
            <a:pPr marL="114300" indent="0">
              <a:buNone/>
              <a:defRPr/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69" y="495971"/>
            <a:ext cx="8704385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Den vzácných onemocnění 2022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1C8D699-439D-F7B1-49D3-625092864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26" y="1489363"/>
            <a:ext cx="3801839" cy="5375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E5EAC00-ED35-B1D4-5BD7-D43BD9F7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459"/>
            <a:ext cx="3058359" cy="1600541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61196180-BA62-9D81-7C95-39C921B64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359" y="5257459"/>
            <a:ext cx="1600541" cy="1600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3264257-4AB9-9785-9283-97DBCD4934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24" t="21616" r="26860" b="42323"/>
          <a:stretch/>
        </p:blipFill>
        <p:spPr>
          <a:xfrm>
            <a:off x="4658900" y="5244973"/>
            <a:ext cx="3626118" cy="16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1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7532" y="279869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„Výzkum“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4139" y="2744871"/>
            <a:ext cx="4746660" cy="201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070C0"/>
              </a:buClr>
              <a:buNone/>
              <a:defRPr/>
            </a:pPr>
            <a:r>
              <a:rPr lang="cs-CZ" sz="2000" b="1" dirty="0">
                <a:solidFill>
                  <a:srgbClr val="0070C0"/>
                </a:solidFill>
              </a:rPr>
              <a:t>Vlastní výzkum k VO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2000" dirty="0">
                <a:solidFill>
                  <a:srgbClr val="0070C0"/>
                </a:solidFill>
              </a:rPr>
              <a:t>Realizace průzkumu k VO – realizace 2022/2023, zveřejnění a prezentace 2023</a:t>
            </a:r>
          </a:p>
          <a:p>
            <a:pPr marL="457200" lvl="1" indent="0">
              <a:buClr>
                <a:srgbClr val="0070C0"/>
              </a:buClr>
              <a:buNone/>
              <a:defRPr/>
            </a:pPr>
            <a:endParaRPr lang="cs-CZ" sz="2000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endParaRPr lang="cs-CZ" sz="2000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endParaRPr lang="cs-CZ" sz="2000" dirty="0">
              <a:solidFill>
                <a:srgbClr val="0070C0"/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cs-CZ" sz="2000" b="1" dirty="0" err="1">
                <a:solidFill>
                  <a:srgbClr val="0070C0"/>
                </a:solidFill>
              </a:rPr>
              <a:t>Rare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 err="1">
                <a:solidFill>
                  <a:srgbClr val="0070C0"/>
                </a:solidFill>
              </a:rPr>
              <a:t>Barometer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 err="1">
                <a:solidFill>
                  <a:srgbClr val="0070C0"/>
                </a:solidFill>
              </a:rPr>
              <a:t>Voices</a:t>
            </a:r>
            <a:endParaRPr lang="cs-CZ" sz="2000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2000" dirty="0">
                <a:solidFill>
                  <a:srgbClr val="0070C0"/>
                </a:solidFill>
              </a:rPr>
              <a:t>Účast v projektech  </a:t>
            </a:r>
            <a:r>
              <a:rPr lang="cs-CZ" sz="2000" dirty="0" err="1">
                <a:solidFill>
                  <a:srgbClr val="0070C0"/>
                </a:solidFill>
              </a:rPr>
              <a:t>Eurordisu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2000" dirty="0">
                <a:solidFill>
                  <a:srgbClr val="0070C0"/>
                </a:solidFill>
              </a:rPr>
              <a:t>vyhodnocení v ČJ</a:t>
            </a:r>
          </a:p>
          <a:p>
            <a:pPr marL="800100" lvl="1">
              <a:buClr>
                <a:srgbClr val="0070C0"/>
              </a:buClr>
              <a:defRPr/>
            </a:pP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9FA6835-4F18-C841-FAFB-43411FE8B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653" y="4178132"/>
            <a:ext cx="1479498" cy="14263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370E28-B934-037E-8F44-A5A21283D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799" y="1736487"/>
            <a:ext cx="7085102" cy="17703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8688E46-532F-81D8-3CE0-C70F58B92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52" y="3776150"/>
            <a:ext cx="2531060" cy="287059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F149552-1206-C39A-0744-C688B0BB2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417" y="3924353"/>
            <a:ext cx="1972296" cy="257418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0C6D294-D75B-D7EE-BF74-C661EE47C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5658" y="3746662"/>
            <a:ext cx="2175421" cy="27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>
            <a:extLst>
              <a:ext uri="{FF2B5EF4-FFF2-40B4-BE49-F238E27FC236}">
                <a16:creationId xmlns:a16="http://schemas.microsoft.com/office/drawing/2014/main" id="{C52FC119-3C62-4FCA-AF93-45E9C207B0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36173" y="1660237"/>
            <a:ext cx="9468667" cy="2387600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Děkujeme 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b="1" dirty="0">
                <a:solidFill>
                  <a:srgbClr val="0070C0"/>
                </a:solidFill>
              </a:rPr>
              <a:t>za podporu a spolupráci 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b="1" dirty="0">
                <a:solidFill>
                  <a:srgbClr val="0070C0"/>
                </a:solidFill>
              </a:rPr>
              <a:t>v roce 2022!</a:t>
            </a:r>
          </a:p>
        </p:txBody>
      </p:sp>
      <p:pic>
        <p:nvPicPr>
          <p:cNvPr id="4" name="Google Shape;234;p28">
            <a:extLst>
              <a:ext uri="{FF2B5EF4-FFF2-40B4-BE49-F238E27FC236}">
                <a16:creationId xmlns:a16="http://schemas.microsoft.com/office/drawing/2014/main" id="{3F64A082-2B08-464D-9986-F94184D677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47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>
            <a:extLst>
              <a:ext uri="{FF2B5EF4-FFF2-40B4-BE49-F238E27FC236}">
                <a16:creationId xmlns:a16="http://schemas.microsoft.com/office/drawing/2014/main" id="{C52FC119-3C62-4FCA-AF93-45E9C207B0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36173" y="1660237"/>
            <a:ext cx="9468667" cy="2387600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Zpráva o činnosti za rok 2022</a:t>
            </a:r>
          </a:p>
        </p:txBody>
      </p:sp>
      <p:sp>
        <p:nvSpPr>
          <p:cNvPr id="15362" name="Podnadpis 2">
            <a:extLst>
              <a:ext uri="{FF2B5EF4-FFF2-40B4-BE49-F238E27FC236}">
                <a16:creationId xmlns:a16="http://schemas.microsoft.com/office/drawing/2014/main" id="{81C9D827-F179-4DFC-87C5-09A3BFDD06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98506" y="4582811"/>
            <a:ext cx="9144000" cy="1655762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Konference a setkání členů ČAVO 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22. 4. 2023 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Pacientský hub, Praha</a:t>
            </a:r>
          </a:p>
        </p:txBody>
      </p:sp>
      <p:pic>
        <p:nvPicPr>
          <p:cNvPr id="4" name="Google Shape;234;p28">
            <a:extLst>
              <a:ext uri="{FF2B5EF4-FFF2-40B4-BE49-F238E27FC236}">
                <a16:creationId xmlns:a16="http://schemas.microsoft.com/office/drawing/2014/main" id="{3F64A082-2B08-464D-9986-F94184D677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838200" y="1299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C00000"/>
                </a:solidFill>
              </a:rPr>
              <a:t>Naše činnost v roce 2022</a:t>
            </a:r>
            <a:endParaRPr dirty="0"/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8308" y="344545"/>
            <a:ext cx="1916640" cy="87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E6037EC-126B-4DC3-A791-3A0F7810F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28741" r="23556" b="42913"/>
          <a:stretch/>
        </p:blipFill>
        <p:spPr>
          <a:xfrm>
            <a:off x="1876214" y="1971040"/>
            <a:ext cx="7017174" cy="1943947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46D91A70-6CAD-4862-8AF6-40A69EF7DE45}"/>
              </a:ext>
            </a:extLst>
          </p:cNvPr>
          <p:cNvSpPr txBox="1">
            <a:spLocks/>
          </p:cNvSpPr>
          <p:nvPr/>
        </p:nvSpPr>
        <p:spPr>
          <a:xfrm>
            <a:off x="1759374" y="5355093"/>
            <a:ext cx="7250854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  <a:defRPr/>
            </a:pP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Naše VIZE</a:t>
            </a: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aby žádný pacient se vzácným onemocněním nezůstal stranou</a:t>
            </a:r>
          </a:p>
          <a:p>
            <a:pPr>
              <a:defRPr/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4990D4A-858C-453A-90D7-8ADF7BA3043B}"/>
              </a:ext>
            </a:extLst>
          </p:cNvPr>
          <p:cNvSpPr txBox="1"/>
          <p:nvPr/>
        </p:nvSpPr>
        <p:spPr>
          <a:xfrm>
            <a:off x="1876214" y="4281097"/>
            <a:ext cx="7250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Naše POSLÁNÍ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zastupovat a prosazovat zájmy pacientů s VO a posilovat povědomí o specifické problematice VO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898AFE9-FC45-4F54-96C7-696F2158FCB7}"/>
              </a:ext>
            </a:extLst>
          </p:cNvPr>
          <p:cNvSpPr txBox="1"/>
          <p:nvPr/>
        </p:nvSpPr>
        <p:spPr>
          <a:xfrm>
            <a:off x="1876214" y="1421463"/>
            <a:ext cx="7250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probíhala  v rámci základních pilířů  STRATEGIE</a:t>
            </a:r>
            <a:endParaRPr lang="cs-CZ" altLang="cs-CZ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8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688" y="247867"/>
            <a:ext cx="1779335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1" y="686565"/>
            <a:ext cx="8161962" cy="877395"/>
          </a:xfrm>
        </p:spPr>
        <p:txBody>
          <a:bodyPr/>
          <a:lstStyle/>
          <a:p>
            <a:r>
              <a:rPr lang="cs-CZ" sz="4000" b="1" dirty="0">
                <a:solidFill>
                  <a:srgbClr val="C00000"/>
                </a:solidFill>
              </a:rPr>
              <a:t>„Zdravotní politika“  v bodech</a:t>
            </a:r>
            <a:endParaRPr lang="cs-CZ" sz="4000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5694" y="1563960"/>
            <a:ext cx="7625329" cy="50461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Pacientská rada ministra zdravotnictví </a:t>
            </a:r>
            <a:r>
              <a:rPr lang="cs-CZ" sz="1800" dirty="0">
                <a:solidFill>
                  <a:srgbClr val="0070C0"/>
                </a:solidFill>
              </a:rPr>
              <a:t>zasedla 5x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ČAVO členem, kde zastupuje zájmy pacientů s VO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Účast v Pracovních skupinách MZ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Anna Arellanesová vedla PS pro Inovativní léčbu zasedla 3x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Mezioborová komise pro vzácná onemocnění při MZ (MEKOVO) </a:t>
            </a:r>
            <a:r>
              <a:rPr lang="cs-CZ" sz="1800" dirty="0">
                <a:solidFill>
                  <a:srgbClr val="0070C0"/>
                </a:solidFill>
              </a:rPr>
              <a:t>zasedla 2x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Zastoupení Anna Arellanesová (za Pacientskou radu) , René Břečťan (za ČAVO) - zasedla</a:t>
            </a:r>
            <a:endParaRPr lang="cs-CZ" sz="1800" dirty="0">
              <a:solidFill>
                <a:srgbClr val="0070C0"/>
              </a:solidFill>
            </a:endParaRP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Příprava na a realizace českého předsednictví ČR v Radě EU </a:t>
            </a:r>
            <a:r>
              <a:rPr lang="cs-CZ" sz="1800" dirty="0">
                <a:solidFill>
                  <a:srgbClr val="0070C0"/>
                </a:solidFill>
              </a:rPr>
              <a:t>(počet jednání nelze spočítat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)</a:t>
            </a:r>
            <a:endParaRPr lang="cs-CZ" sz="1800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vzácná onemocnění jako </a:t>
            </a:r>
            <a:r>
              <a:rPr lang="cs-CZ" sz="1400" b="1" dirty="0">
                <a:solidFill>
                  <a:srgbClr val="0070C0"/>
                </a:solidFill>
              </a:rPr>
              <a:t>priorita předsednictví </a:t>
            </a:r>
          </a:p>
          <a:p>
            <a:pPr marL="342900">
              <a:buClr>
                <a:srgbClr val="0070C0"/>
              </a:buClr>
              <a:defRPr/>
            </a:pPr>
            <a:r>
              <a:rPr lang="cs-CZ" sz="1800" b="1" dirty="0">
                <a:solidFill>
                  <a:srgbClr val="0070C0"/>
                </a:solidFill>
              </a:rPr>
              <a:t>Práce v Národní asociaci pacientských organizací – NAPO </a:t>
            </a:r>
            <a:r>
              <a:rPr lang="cs-CZ" sz="1800" dirty="0">
                <a:solidFill>
                  <a:srgbClr val="0070C0"/>
                </a:solidFill>
              </a:rPr>
              <a:t>potkávání každý týden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cs-CZ" sz="1800" dirty="0">
              <a:solidFill>
                <a:srgbClr val="0070C0"/>
              </a:solidFill>
            </a:endParaRPr>
          </a:p>
          <a:p>
            <a:pPr marL="800100" lvl="1">
              <a:buClr>
                <a:srgbClr val="0070C0"/>
              </a:buClr>
              <a:defRPr/>
            </a:pPr>
            <a:r>
              <a:rPr lang="cs-CZ" sz="1400" dirty="0">
                <a:solidFill>
                  <a:srgbClr val="0070C0"/>
                </a:solidFill>
              </a:rPr>
              <a:t>ČAVO je zakládající člen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CE995F-5C7A-DF96-E731-F1A59172C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1" y="1500495"/>
            <a:ext cx="3454578" cy="2692538"/>
          </a:xfrm>
          <a:prstGeom prst="rect">
            <a:avLst/>
          </a:prstGeom>
        </p:spPr>
      </p:pic>
      <p:pic>
        <p:nvPicPr>
          <p:cNvPr id="2" name="Zástupný obsah 7">
            <a:extLst>
              <a:ext uri="{FF2B5EF4-FFF2-40B4-BE49-F238E27FC236}">
                <a16:creationId xmlns:a16="http://schemas.microsoft.com/office/drawing/2014/main" id="{A88728A7-1EB1-6F18-977B-C45476349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39" y="4470400"/>
            <a:ext cx="2916646" cy="19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534" y="247868"/>
            <a:ext cx="1916640" cy="8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„Zdravotní politika“ do hloubky</a:t>
            </a:r>
            <a:endParaRPr lang="cs-CZ" dirty="0"/>
          </a:p>
        </p:txBody>
      </p:sp>
      <p:sp>
        <p:nvSpPr>
          <p:cNvPr id="11" name="Google Shape;252;p30">
            <a:extLst>
              <a:ext uri="{FF2B5EF4-FFF2-40B4-BE49-F238E27FC236}">
                <a16:creationId xmlns:a16="http://schemas.microsoft.com/office/drawing/2014/main" id="{4C3E0320-4016-41BC-848D-CC86EF2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430" y="1596690"/>
            <a:ext cx="7984089" cy="473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070C0"/>
              </a:buClr>
              <a:buNone/>
              <a:defRPr/>
            </a:pPr>
            <a:r>
              <a:rPr lang="cs-CZ" sz="2800" b="1" dirty="0">
                <a:solidFill>
                  <a:srgbClr val="0070C0"/>
                </a:solidFill>
              </a:rPr>
              <a:t>Realizace plodů naší advokacie v předešlém roce </a:t>
            </a:r>
            <a:r>
              <a:rPr lang="cs-CZ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cs-CZ" sz="1600" dirty="0">
              <a:solidFill>
                <a:srgbClr val="0070C0"/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cs-CZ" b="1" dirty="0" err="1">
                <a:solidFill>
                  <a:srgbClr val="C00000"/>
                </a:solidFill>
              </a:rPr>
              <a:t>Orphany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cs-CZ" sz="2000" dirty="0">
                <a:solidFill>
                  <a:srgbClr val="0070C0"/>
                </a:solidFill>
              </a:rPr>
              <a:t>Realizace Novely zákona č. 48/1997 Novela zákona č. 48/1997 Sb. o veřejném zdravotním pojištění, §39da  </a:t>
            </a:r>
          </a:p>
          <a:p>
            <a:pPr marL="800100" lvl="1">
              <a:buClr>
                <a:srgbClr val="0070C0"/>
              </a:buClr>
              <a:defRPr/>
            </a:pPr>
            <a:r>
              <a:rPr lang="cs-CZ" sz="2000" dirty="0">
                <a:solidFill>
                  <a:srgbClr val="0070C0"/>
                </a:solidFill>
              </a:rPr>
              <a:t>Celkem </a:t>
            </a:r>
            <a:r>
              <a:rPr lang="cs-CZ" sz="2000" b="1" dirty="0">
                <a:solidFill>
                  <a:srgbClr val="C00000"/>
                </a:solidFill>
              </a:rPr>
              <a:t>16 </a:t>
            </a:r>
            <a:r>
              <a:rPr lang="cs-CZ" sz="2000" dirty="0">
                <a:solidFill>
                  <a:srgbClr val="0070C0"/>
                </a:solidFill>
              </a:rPr>
              <a:t>podání, z toho </a:t>
            </a:r>
            <a:r>
              <a:rPr lang="cs-CZ" sz="2000" b="1" dirty="0">
                <a:solidFill>
                  <a:srgbClr val="C00000"/>
                </a:solidFill>
              </a:rPr>
              <a:t>8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>
                <a:solidFill>
                  <a:srgbClr val="0070C0"/>
                </a:solidFill>
              </a:rPr>
              <a:t>se účastnilo ČAVO, v roce 2022 prošel </a:t>
            </a:r>
            <a:r>
              <a:rPr lang="cs-CZ" sz="2000" b="1" dirty="0">
                <a:solidFill>
                  <a:srgbClr val="C00000"/>
                </a:solidFill>
              </a:rPr>
              <a:t>1</a:t>
            </a:r>
            <a:r>
              <a:rPr lang="cs-CZ" sz="2000" dirty="0">
                <a:solidFill>
                  <a:srgbClr val="0070C0"/>
                </a:solidFill>
              </a:rPr>
              <a:t> celým správním řízením a byl schválen</a:t>
            </a:r>
          </a:p>
          <a:p>
            <a:pPr marL="1257300" lvl="2">
              <a:buClr>
                <a:srgbClr val="0070C0"/>
              </a:buClr>
              <a:defRPr/>
            </a:pPr>
            <a:r>
              <a:rPr lang="cs-CZ" b="1" dirty="0">
                <a:solidFill>
                  <a:srgbClr val="0070C0"/>
                </a:solidFill>
              </a:rPr>
              <a:t>Seminář v Hubu: </a:t>
            </a:r>
            <a:r>
              <a:rPr lang="cs-CZ" dirty="0">
                <a:solidFill>
                  <a:srgbClr val="0070C0"/>
                </a:solidFill>
              </a:rPr>
              <a:t>Účast pacientů na SŘ </a:t>
            </a:r>
          </a:p>
          <a:p>
            <a:pPr marL="1257300" lvl="2">
              <a:buClr>
                <a:srgbClr val="0070C0"/>
              </a:buClr>
              <a:defRPr/>
            </a:pPr>
            <a:r>
              <a:rPr lang="cs-CZ" b="1" dirty="0">
                <a:solidFill>
                  <a:srgbClr val="0070C0"/>
                </a:solidFill>
              </a:rPr>
              <a:t>Podpora jednotlivých členů </a:t>
            </a:r>
            <a:r>
              <a:rPr lang="cs-CZ" dirty="0">
                <a:solidFill>
                  <a:srgbClr val="0070C0"/>
                </a:solidFill>
              </a:rPr>
              <a:t>při prosazování úhrady léčby</a:t>
            </a:r>
          </a:p>
          <a:p>
            <a:pPr marL="1257300" lvl="2">
              <a:buClr>
                <a:srgbClr val="0070C0"/>
              </a:buClr>
              <a:defRPr/>
            </a:pPr>
            <a:r>
              <a:rPr lang="cs-CZ" b="1" dirty="0">
                <a:solidFill>
                  <a:srgbClr val="0070C0"/>
                </a:solidFill>
              </a:rPr>
              <a:t>Příprava</a:t>
            </a:r>
            <a:r>
              <a:rPr lang="cs-CZ" dirty="0">
                <a:solidFill>
                  <a:srgbClr val="0070C0"/>
                </a:solidFill>
              </a:rPr>
              <a:t> – seznámení se s přípravkem a danou diagnózou</a:t>
            </a:r>
          </a:p>
          <a:p>
            <a:pPr marL="1257300" lvl="2">
              <a:buClr>
                <a:srgbClr val="0070C0"/>
              </a:buClr>
              <a:defRPr/>
            </a:pPr>
            <a:r>
              <a:rPr lang="cs-CZ" b="1" dirty="0">
                <a:solidFill>
                  <a:srgbClr val="0070C0"/>
                </a:solidFill>
              </a:rPr>
              <a:t>Spolupráce s individuálními členy </a:t>
            </a:r>
            <a:r>
              <a:rPr lang="cs-CZ" dirty="0">
                <a:solidFill>
                  <a:srgbClr val="0070C0"/>
                </a:solidFill>
              </a:rPr>
              <a:t>(interview)</a:t>
            </a:r>
          </a:p>
          <a:p>
            <a:pPr marL="1257300" lvl="2">
              <a:buClr>
                <a:srgbClr val="0070C0"/>
              </a:buClr>
              <a:defRPr/>
            </a:pPr>
            <a:r>
              <a:rPr lang="cs-CZ" b="1" dirty="0">
                <a:solidFill>
                  <a:srgbClr val="0070C0"/>
                </a:solidFill>
              </a:rPr>
              <a:t>Zpracování vyjádření PO a dalších následných vyjádření</a:t>
            </a:r>
            <a:r>
              <a:rPr lang="cs-CZ" dirty="0">
                <a:solidFill>
                  <a:srgbClr val="0070C0"/>
                </a:solidFill>
              </a:rPr>
              <a:t> v rámci správního řízení</a:t>
            </a:r>
          </a:p>
          <a:p>
            <a:pPr marL="1257300" lvl="2">
              <a:buClr>
                <a:srgbClr val="0070C0"/>
              </a:buClr>
              <a:defRPr/>
            </a:pPr>
            <a:endParaRPr lang="cs-CZ" sz="1600" dirty="0">
              <a:solidFill>
                <a:srgbClr val="0070C0"/>
              </a:solidFill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6956FE-2CBF-D6E3-41FD-1CDA5F1BB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8767">
            <a:off x="8123390" y="3462928"/>
            <a:ext cx="3825096" cy="202908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3655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4256" y="256854"/>
            <a:ext cx="1565412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406924F-C76B-40D1-982B-8F9E9EA6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40" y="593454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„Zdravotní politika“ do hloubky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744A9D-E173-4C7D-5A49-AC8599787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160" y="2690031"/>
            <a:ext cx="8226096" cy="204815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2666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04900-F0F3-4FAA-A1F5-9C2974EBD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22" y="595138"/>
            <a:ext cx="361839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rgbClr val="0070C0"/>
                </a:solidFill>
              </a:rPr>
              <a:t>Priority ve zdravotnictví</a:t>
            </a:r>
          </a:p>
          <a:p>
            <a:pPr marL="0" indent="0">
              <a:buNone/>
            </a:pPr>
            <a:endParaRPr lang="cs-CZ" sz="1200" dirty="0"/>
          </a:p>
          <a:p>
            <a:r>
              <a:rPr lang="cs-CZ" sz="1800" dirty="0">
                <a:solidFill>
                  <a:srgbClr val="0070C0"/>
                </a:solidFill>
              </a:rPr>
              <a:t>Onkologie ( </a:t>
            </a:r>
            <a:r>
              <a:rPr lang="cs-CZ" sz="1800" dirty="0" err="1">
                <a:solidFill>
                  <a:srgbClr val="0070C0"/>
                </a:solidFill>
              </a:rPr>
              <a:t>Europe‘s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 err="1">
                <a:solidFill>
                  <a:srgbClr val="0070C0"/>
                </a:solidFill>
              </a:rPr>
              <a:t>Beating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 err="1">
                <a:solidFill>
                  <a:srgbClr val="0070C0"/>
                </a:solidFill>
              </a:rPr>
              <a:t>Cancer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 err="1">
                <a:solidFill>
                  <a:srgbClr val="0070C0"/>
                </a:solidFill>
              </a:rPr>
              <a:t>Plan</a:t>
            </a:r>
            <a:r>
              <a:rPr lang="cs-CZ" sz="1800" dirty="0">
                <a:solidFill>
                  <a:srgbClr val="0070C0"/>
                </a:solidFill>
              </a:rPr>
              <a:t> „BECA“)</a:t>
            </a:r>
          </a:p>
          <a:p>
            <a:r>
              <a:rPr lang="cs-CZ" sz="1800" b="1" dirty="0">
                <a:solidFill>
                  <a:srgbClr val="C00000"/>
                </a:solidFill>
              </a:rPr>
              <a:t>Vzácná onemocnění - zlepšení dostupnosti léků na vzácná onemocnění</a:t>
            </a:r>
          </a:p>
          <a:p>
            <a:r>
              <a:rPr lang="cs-CZ" sz="1800" dirty="0">
                <a:solidFill>
                  <a:srgbClr val="0070C0"/>
                </a:solidFill>
              </a:rPr>
              <a:t>očkování</a:t>
            </a:r>
          </a:p>
          <a:p>
            <a:r>
              <a:rPr lang="cs-CZ" sz="1800" dirty="0">
                <a:solidFill>
                  <a:srgbClr val="0070C0"/>
                </a:solidFill>
              </a:rPr>
              <a:t>Posílení globální role v oblasti zdraví</a:t>
            </a:r>
          </a:p>
          <a:p>
            <a:r>
              <a:rPr lang="cs-CZ" sz="1800" dirty="0">
                <a:solidFill>
                  <a:srgbClr val="0070C0"/>
                </a:solidFill>
              </a:rPr>
              <a:t>Ukrajina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4DA825-3EA4-4AED-B0CA-6E287C663C6D}"/>
              </a:ext>
            </a:extLst>
          </p:cNvPr>
          <p:cNvSpPr txBox="1"/>
          <p:nvPr/>
        </p:nvSpPr>
        <p:spPr>
          <a:xfrm>
            <a:off x="3935201" y="2588324"/>
            <a:ext cx="8106111" cy="39087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Zlepšení dostupnosti léků na vzácná onemocnění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70C0"/>
                </a:solidFill>
              </a:rPr>
              <a:t>Nová farmaceutická strategie- </a:t>
            </a:r>
            <a:r>
              <a:rPr lang="cs-CZ" sz="1800" dirty="0">
                <a:solidFill>
                  <a:srgbClr val="0070C0"/>
                </a:solidFill>
              </a:rPr>
              <a:t>nová pravidla pro přístup k lékům na VO</a:t>
            </a:r>
          </a:p>
          <a:p>
            <a:pPr lvl="4"/>
            <a:r>
              <a:rPr lang="cs-CZ" sz="1800" dirty="0">
                <a:solidFill>
                  <a:srgbClr val="0070C0"/>
                </a:solidFill>
              </a:rPr>
              <a:t>	Nakonec za našeho předsednictví nebyla vydána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</a:t>
            </a:r>
            <a:endParaRPr lang="cs-CZ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0070C0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70C0"/>
                </a:solidFill>
              </a:rPr>
              <a:t>Revize </a:t>
            </a:r>
            <a:r>
              <a:rPr lang="cs-CZ" sz="1800" b="1" u="sng" dirty="0">
                <a:solidFill>
                  <a:srgbClr val="0070C0"/>
                </a:solidFill>
              </a:rPr>
              <a:t>Nařízení o léčivých přípravcích na VO z roku</a:t>
            </a:r>
            <a:r>
              <a:rPr lang="cs-CZ" sz="1800" b="1" dirty="0">
                <a:solidFill>
                  <a:srgbClr val="0070C0"/>
                </a:solidFill>
              </a:rPr>
              <a:t> 2000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Proč?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Neuspokojené medicínské potřeby více než 90% VO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Rozdílná dostupnost v členských státech („ princip subsidiarity“)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Výzkum</a:t>
            </a:r>
            <a:r>
              <a:rPr lang="en-US" dirty="0">
                <a:solidFill>
                  <a:srgbClr val="0070C0"/>
                </a:solidFill>
              </a:rPr>
              <a:t>&amp;</a:t>
            </a:r>
            <a:r>
              <a:rPr lang="cs-CZ" dirty="0">
                <a:solidFill>
                  <a:srgbClr val="0070C0"/>
                </a:solidFill>
              </a:rPr>
              <a:t>Vývoj není dostatečně podpořen</a:t>
            </a:r>
          </a:p>
          <a:p>
            <a:pPr lvl="1"/>
            <a:endParaRPr lang="cs-CZ" b="1" dirty="0">
              <a:solidFill>
                <a:srgbClr val="0070C0"/>
              </a:solidFill>
            </a:endParaRPr>
          </a:p>
          <a:p>
            <a:endParaRPr lang="cs-CZ" sz="1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rgbClr val="0070C0"/>
                </a:solidFill>
              </a:rPr>
              <a:t>European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b="1" dirty="0" err="1">
                <a:solidFill>
                  <a:srgbClr val="0070C0"/>
                </a:solidFill>
              </a:rPr>
              <a:t>Health</a:t>
            </a:r>
            <a:r>
              <a:rPr lang="cs-CZ" sz="1800" b="1" dirty="0">
                <a:solidFill>
                  <a:srgbClr val="0070C0"/>
                </a:solidFill>
              </a:rPr>
              <a:t> Data </a:t>
            </a:r>
            <a:r>
              <a:rPr lang="cs-CZ" sz="1800" b="1" dirty="0" err="1">
                <a:solidFill>
                  <a:srgbClr val="0070C0"/>
                </a:solidFill>
              </a:rPr>
              <a:t>Space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rgbClr val="0070C0"/>
                </a:solidFill>
              </a:rPr>
              <a:t>– zlepšení přeshraniční péče, sdílení dat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927F5C-6BB1-84D5-7805-678EE38FD5FF}"/>
              </a:ext>
            </a:extLst>
          </p:cNvPr>
          <p:cNvSpPr txBox="1"/>
          <p:nvPr/>
        </p:nvSpPr>
        <p:spPr>
          <a:xfrm>
            <a:off x="9068897" y="691332"/>
            <a:ext cx="246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 7 – 12/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4595DA-464A-DAE2-9962-3567DE22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363" y="203313"/>
            <a:ext cx="1530047" cy="18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9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2A090-6E32-4CD7-8846-288A4EFE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4" y="174003"/>
            <a:ext cx="10515600" cy="1603718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Technická  schůzka na téma:</a:t>
            </a:r>
            <a:br>
              <a:rPr lang="cs-CZ" sz="2800" b="1" dirty="0">
                <a:latin typeface="+mn-lt"/>
              </a:rPr>
            </a:br>
            <a:r>
              <a:rPr lang="cs-CZ" sz="2800" b="1" dirty="0">
                <a:solidFill>
                  <a:srgbClr val="C00000"/>
                </a:solidFill>
                <a:latin typeface="+mn-lt"/>
              </a:rPr>
              <a:t>„</a:t>
            </a:r>
            <a:r>
              <a:rPr lang="cs-CZ" sz="1800" b="1" dirty="0">
                <a:solidFill>
                  <a:srgbClr val="C00000"/>
                </a:solidFill>
                <a:latin typeface="+mn-lt"/>
              </a:rPr>
              <a:t>Včasná diagnostika pacientů se vzácným onemocněním v EU: klíčová role novorozeneckého screeningu (NBS)“</a:t>
            </a:r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E45334A5-C15F-7574-E39E-776A5FFC5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83650"/>
              </p:ext>
            </p:extLst>
          </p:nvPr>
        </p:nvGraphicFramePr>
        <p:xfrm>
          <a:off x="434809" y="1895450"/>
          <a:ext cx="3965741" cy="446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D003F4C0-85AA-4DC3-9CFC-DE580D7C8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898" y="128692"/>
            <a:ext cx="1047750" cy="12279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C54F72-BB76-4DEC-B7DB-B2E38180E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442" y="3435892"/>
            <a:ext cx="4124749" cy="28679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45ACFC-7DD6-48F1-873C-BE44B9EB704F}"/>
              </a:ext>
            </a:extLst>
          </p:cNvPr>
          <p:cNvSpPr txBox="1"/>
          <p:nvPr/>
        </p:nvSpPr>
        <p:spPr>
          <a:xfrm>
            <a:off x="7511140" y="6303792"/>
            <a:ext cx="436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Počet nemocí  v programech pro NBS v Evropě je velmi odlišný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1F0B7C-C7F0-FA98-F2AE-5B59491EB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260" y="1798380"/>
            <a:ext cx="4261068" cy="24226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98D7F0-F91D-5687-EF26-7C6C66129D77}"/>
              </a:ext>
            </a:extLst>
          </p:cNvPr>
          <p:cNvSpPr txBox="1"/>
          <p:nvPr/>
        </p:nvSpPr>
        <p:spPr>
          <a:xfrm>
            <a:off x="4037744" y="4274407"/>
            <a:ext cx="347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ČAVO připravilo web se záznamem celé technické schůzky: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F51D760-B1B4-A733-A34B-D8239A0B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643" y="4915356"/>
            <a:ext cx="3678148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https://novorozeneckyscreening.vzacna-onemocneni.cz/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2A090-6E32-4CD7-8846-288A4EFE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10" y="241031"/>
            <a:ext cx="8782050" cy="1325563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Expertní konference o vzácných onemocněních</a:t>
            </a:r>
            <a:br>
              <a:rPr lang="cs-CZ" sz="2800" dirty="0">
                <a:latin typeface="+mn-lt"/>
              </a:rPr>
            </a:br>
            <a:br>
              <a:rPr lang="cs-CZ" sz="2800" dirty="0">
                <a:latin typeface="+mn-lt"/>
              </a:rPr>
            </a:br>
            <a:r>
              <a:rPr lang="en-US" sz="1800" b="1" dirty="0">
                <a:solidFill>
                  <a:srgbClr val="C00000"/>
                </a:solidFill>
                <a:latin typeface="+mn-lt"/>
              </a:rPr>
              <a:t>Towards a New European Policy Framework: </a:t>
            </a:r>
            <a:br>
              <a:rPr lang="cs-CZ" sz="1800" b="1" dirty="0">
                <a:solidFill>
                  <a:srgbClr val="C00000"/>
                </a:solidFill>
                <a:latin typeface="+mn-lt"/>
              </a:rPr>
            </a:br>
            <a:r>
              <a:rPr lang="cs-CZ" sz="1800" b="1" dirty="0">
                <a:solidFill>
                  <a:srgbClr val="C00000"/>
                </a:solidFill>
                <a:latin typeface="+mn-lt"/>
              </a:rPr>
              <a:t>„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Building the Future Together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“</a:t>
            </a:r>
            <a:endParaRPr lang="cs-CZ" sz="28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2CF9A732-9445-4E65-731B-FCE859999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43453"/>
              </p:ext>
            </p:extLst>
          </p:nvPr>
        </p:nvGraphicFramePr>
        <p:xfrm>
          <a:off x="277287" y="1637497"/>
          <a:ext cx="4232952" cy="2235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D003F4C0-85AA-4DC3-9CFC-DE580D7C8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0428" y="256906"/>
            <a:ext cx="926744" cy="10861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94B864-1EDD-C39B-A98B-8A814DCD6D29}"/>
              </a:ext>
            </a:extLst>
          </p:cNvPr>
          <p:cNvSpPr txBox="1"/>
          <p:nvPr/>
        </p:nvSpPr>
        <p:spPr>
          <a:xfrm>
            <a:off x="6534365" y="1696539"/>
            <a:ext cx="494187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Konkrétní výstup konference:  </a:t>
            </a:r>
            <a:r>
              <a:rPr lang="cs-CZ" sz="2400" b="1" dirty="0">
                <a:solidFill>
                  <a:srgbClr val="0070C0"/>
                </a:solidFill>
              </a:rPr>
              <a:t>Výzva k akci</a:t>
            </a: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Byla podpořená </a:t>
            </a:r>
            <a:r>
              <a:rPr lang="cs-CZ" b="1" dirty="0">
                <a:solidFill>
                  <a:srgbClr val="C00000"/>
                </a:solidFill>
              </a:rPr>
              <a:t>21</a:t>
            </a:r>
            <a:r>
              <a:rPr lang="cs-CZ" dirty="0">
                <a:solidFill>
                  <a:srgbClr val="0070C0"/>
                </a:solidFill>
              </a:rPr>
              <a:t> z 27 členských států</a:t>
            </a: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C00000"/>
                </a:solidFill>
              </a:rPr>
              <a:t>Více jak 80% populace EU</a:t>
            </a: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Další předsednické země přebírají naši štafetu…</a:t>
            </a: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Švédsko</a:t>
            </a:r>
          </a:p>
          <a:p>
            <a:r>
              <a:rPr lang="cs-CZ" dirty="0">
                <a:solidFill>
                  <a:srgbClr val="0070C0"/>
                </a:solidFill>
              </a:rPr>
              <a:t>Španělsko</a:t>
            </a:r>
          </a:p>
          <a:p>
            <a:r>
              <a:rPr lang="cs-CZ" dirty="0">
                <a:solidFill>
                  <a:srgbClr val="0070C0"/>
                </a:solidFill>
              </a:rPr>
              <a:t>Belgie</a:t>
            </a:r>
          </a:p>
          <a:p>
            <a:r>
              <a:rPr lang="cs-CZ" dirty="0">
                <a:solidFill>
                  <a:srgbClr val="0070C0"/>
                </a:solidFill>
              </a:rPr>
              <a:t>Maďarsko ….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2F6186-063D-5663-7444-6D8041264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625" y="3528654"/>
            <a:ext cx="2810527" cy="225874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44D0B20-73F0-5780-B496-D24B8E881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7589" y="4528083"/>
            <a:ext cx="3397210" cy="21745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1B7771-F827-AF64-BCD7-03BE4D487D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48" y="4528083"/>
            <a:ext cx="2793375" cy="19880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C21BB18-2030-FAC0-6DAD-6E6989D275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845" y="3943899"/>
            <a:ext cx="2859868" cy="21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61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7968</TotalTime>
  <Words>1164</Words>
  <Application>Microsoft Office PowerPoint</Application>
  <PresentationFormat>Širokoúhlá obrazovka</PresentationFormat>
  <Paragraphs>152</Paragraphs>
  <Slides>19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Diavlo Medium</vt:lpstr>
      <vt:lpstr>Symbol</vt:lpstr>
      <vt:lpstr>Wingdings</vt:lpstr>
      <vt:lpstr>Motiv Office</vt:lpstr>
      <vt:lpstr>Prezentace aplikace PowerPoint</vt:lpstr>
      <vt:lpstr>Zpráva o činnosti za rok 2022</vt:lpstr>
      <vt:lpstr>Naše činnost v roce 2022</vt:lpstr>
      <vt:lpstr>„Zdravotní politika“  v bodech</vt:lpstr>
      <vt:lpstr>„Zdravotní politika“ do hloubky</vt:lpstr>
      <vt:lpstr>„Zdravotní politika“ do hloubky</vt:lpstr>
      <vt:lpstr>Prezentace aplikace PowerPoint</vt:lpstr>
      <vt:lpstr>Technická  schůzka na téma: „Včasná diagnostika pacientů se vzácným onemocněním v EU: klíčová role novorozeneckého screeningu (NBS)“</vt:lpstr>
      <vt:lpstr>Expertní konference o vzácných onemocněních  Towards a New European Policy Framework:  „Building the Future Together“</vt:lpstr>
      <vt:lpstr>Velké díky patří našim odborníkům!</vt:lpstr>
      <vt:lpstr>„Zdravotní politika“</vt:lpstr>
      <vt:lpstr>„Zdravotní politika“ pokračování</vt:lpstr>
      <vt:lpstr>„Servis pro pacienty“</vt:lpstr>
      <vt:lpstr>„Servis pro pacienty“</vt:lpstr>
      <vt:lpstr>„Servis pro pacienty“</vt:lpstr>
      <vt:lpstr>„Vzdělávání“</vt:lpstr>
      <vt:lpstr>Den vzácných onemocnění 2022</vt:lpstr>
      <vt:lpstr>„Výzkum“</vt:lpstr>
      <vt:lpstr>Děkujeme  za podporu a spolupráci  v roce 2022!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Anna Arellanesová</cp:lastModifiedBy>
  <cp:revision>32</cp:revision>
  <cp:lastPrinted>2021-11-12T18:29:48Z</cp:lastPrinted>
  <dcterms:modified xsi:type="dcterms:W3CDTF">2023-04-21T16:39:48Z</dcterms:modified>
</cp:coreProperties>
</file>