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20" r:id="rId5"/>
    <p:sldId id="331" r:id="rId6"/>
    <p:sldId id="342" r:id="rId7"/>
    <p:sldId id="327" r:id="rId8"/>
    <p:sldId id="332" r:id="rId9"/>
    <p:sldId id="333" r:id="rId10"/>
    <p:sldId id="334" r:id="rId11"/>
    <p:sldId id="335" r:id="rId12"/>
    <p:sldId id="338" r:id="rId13"/>
    <p:sldId id="339" r:id="rId14"/>
    <p:sldId id="341" r:id="rId15"/>
    <p:sldId id="340" r:id="rId16"/>
    <p:sldId id="345" r:id="rId17"/>
    <p:sldId id="344" r:id="rId1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3436" autoAdjust="0"/>
  </p:normalViewPr>
  <p:slideViewPr>
    <p:cSldViewPr>
      <p:cViewPr varScale="1">
        <p:scale>
          <a:sx n="53" d="100"/>
          <a:sy n="53" d="100"/>
        </p:scale>
        <p:origin x="16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7F2A-7E5C-4275-8FDA-9BF195A10E10}" type="datetimeFigureOut">
              <a:rPr lang="cs-CZ" smtClean="0"/>
              <a:t>03.12.2022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56873-5201-4AE6-9E43-C8D1F66673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07DA-3C4B-45BA-AC8E-4192A1A577BB}" type="datetimeFigureOut">
              <a:rPr lang="de-DE" smtClean="0"/>
              <a:pPr/>
              <a:t>03.12.2022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2D98-59D5-48C9-9338-40F9F7415F8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2D98-59D5-48C9-9338-40F9F7415F8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5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5F9-63E3-443D-831B-F81D4289BC2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7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75F9-63E3-443D-831B-F81D4289BC2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4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536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CE682283-EF8E-4500-94FA-F459AA603B45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51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268F02DE-4E87-46C2-93F4-6DD7282A9B57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81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EA0E9-87E5-44B2-B7C6-1A13494EE2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179512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Title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23528" y="836712"/>
            <a:ext cx="8820472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AB85231-937A-4678-A355-1E471D2F99EA}" type="datetime1">
              <a:rPr lang="de-DE" smtClean="0"/>
              <a:pPr/>
              <a:t>03.12.2022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443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71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E3B6C881-CEF4-4B1C-A6C9-66B8544D7094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2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61B43602-67B8-4BAE-99FA-1D5271D4F994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C85C237B-0E95-4817-8CDD-06411485A4CA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86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23D8D20B-198B-423C-B27A-38E0FB10039C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60F9F10C-74B9-49AC-97B4-F43680796802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8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E57D5E0E-F0AA-4000-9549-DAE324009CB1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77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7BFF15FD-95B9-45BE-A433-7CDBA1A967EB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21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l"/>
            <a:fld id="{CE9540AB-33CF-47FC-913D-42B44A1DBF47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de-DE" dirty="0" err="1"/>
              <a:t>Solve</a:t>
            </a:r>
            <a:r>
              <a:rPr lang="de-DE" dirty="0"/>
              <a:t>-RD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FFB1C579-12F1-4680-833F-4626C0B581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474"/>
            <a:ext cx="1280738" cy="12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BDE8B-1642-49E8-995E-ABBC5450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628800"/>
            <a:ext cx="8235074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 </a:t>
            </a:r>
            <a:r>
              <a:rPr lang="cs-CZ" b="1" dirty="0" err="1">
                <a:solidFill>
                  <a:schemeClr val="accent1"/>
                </a:solidFill>
              </a:rPr>
              <a:t>Experience-based</a:t>
            </a:r>
            <a:r>
              <a:rPr lang="cs-CZ" b="1" dirty="0">
                <a:solidFill>
                  <a:schemeClr val="accent1"/>
                </a:solidFill>
              </a:rPr>
              <a:t> co-design v oblasti vyšetření lidského genomu:</a:t>
            </a:r>
            <a:br>
              <a:rPr lang="cs-CZ" dirty="0"/>
            </a:br>
            <a:br>
              <a:rPr lang="cs-CZ" dirty="0"/>
            </a:br>
            <a:r>
              <a:rPr lang="cs-CZ" sz="3100" b="1" dirty="0"/>
              <a:t>Jak komunikovat výsledky vyšetření lidského genomu na základě zkušeností a připomínek lékařů, pacientů a jejich rodin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75E14-7492-4EE2-957D-680FB004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4437112"/>
            <a:ext cx="7488832" cy="13893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b="1" dirty="0"/>
              <a:t>Věra Franková</a:t>
            </a:r>
            <a:r>
              <a:rPr lang="cs-CZ" sz="7200" b="1" baseline="30000" dirty="0"/>
              <a:t> 2,</a:t>
            </a:r>
            <a:r>
              <a:rPr lang="cs-CZ" sz="7200" b="1" dirty="0"/>
              <a:t> </a:t>
            </a:r>
            <a:r>
              <a:rPr lang="en-GB" sz="7200" b="1" dirty="0" err="1"/>
              <a:t>Markéta</a:t>
            </a:r>
            <a:r>
              <a:rPr lang="en-GB" sz="7200" b="1" dirty="0"/>
              <a:t> </a:t>
            </a:r>
            <a:r>
              <a:rPr lang="en-GB" sz="7200" b="1" dirty="0" err="1"/>
              <a:t>Havlovicová</a:t>
            </a:r>
            <a:r>
              <a:rPr lang="cs-CZ" sz="7200" b="1" baseline="30000" dirty="0"/>
              <a:t>1</a:t>
            </a:r>
            <a:r>
              <a:rPr lang="en-GB" sz="7200" b="1" dirty="0"/>
              <a:t>,  Anna </a:t>
            </a:r>
            <a:r>
              <a:rPr lang="en-GB" sz="7200" b="1" dirty="0" err="1"/>
              <a:t>Arellanesová</a:t>
            </a:r>
            <a:r>
              <a:rPr lang="cs-CZ" sz="7200" b="1" baseline="30000" dirty="0"/>
              <a:t>3</a:t>
            </a:r>
            <a:r>
              <a:rPr lang="en-GB" sz="7200" b="1" dirty="0"/>
              <a:t>,</a:t>
            </a:r>
            <a:r>
              <a:rPr lang="cs-CZ" sz="7200" b="1" dirty="0"/>
              <a:t> Marek Turnovec</a:t>
            </a:r>
            <a:r>
              <a:rPr lang="cs-CZ" sz="7200" b="1" baseline="30000" dirty="0"/>
              <a:t>1</a:t>
            </a:r>
            <a:r>
              <a:rPr lang="en-GB" sz="7200" b="1" dirty="0"/>
              <a:t> </a:t>
            </a:r>
            <a:r>
              <a:rPr lang="en-GB" sz="7200" b="1" dirty="0" err="1"/>
              <a:t>Radka</a:t>
            </a:r>
            <a:r>
              <a:rPr lang="en-GB" sz="7200" b="1" dirty="0"/>
              <a:t> </a:t>
            </a:r>
            <a:r>
              <a:rPr lang="en-GB" sz="7200" b="1" dirty="0" err="1"/>
              <a:t>Kremlíková</a:t>
            </a:r>
            <a:r>
              <a:rPr lang="en-GB" sz="7200" b="1" dirty="0"/>
              <a:t> </a:t>
            </a:r>
            <a:r>
              <a:rPr lang="en-GB" sz="7200" b="1" dirty="0" err="1"/>
              <a:t>Pourová</a:t>
            </a:r>
            <a:r>
              <a:rPr lang="cs-CZ" sz="7200" b="1" baseline="30000" dirty="0"/>
              <a:t>1</a:t>
            </a:r>
            <a:r>
              <a:rPr lang="en-GB" sz="7200" b="1" dirty="0"/>
              <a:t> a Milan </a:t>
            </a:r>
            <a:r>
              <a:rPr lang="en-GB" sz="7200" b="1" dirty="0" err="1"/>
              <a:t>Macek</a:t>
            </a:r>
            <a:r>
              <a:rPr lang="cs-CZ" sz="7200" b="1" baseline="30000" dirty="0"/>
              <a:t>1</a:t>
            </a:r>
          </a:p>
          <a:p>
            <a:pPr marL="0" indent="0">
              <a:buNone/>
            </a:pPr>
            <a:endParaRPr lang="cs-CZ" sz="7200" dirty="0"/>
          </a:p>
          <a:p>
            <a:pPr marL="0" lvl="0" indent="0">
              <a:buNone/>
            </a:pPr>
            <a:r>
              <a:rPr lang="cs-CZ" sz="5600" dirty="0"/>
              <a:t>1) </a:t>
            </a:r>
            <a:r>
              <a:rPr lang="en-GB" sz="5600" dirty="0" err="1"/>
              <a:t>Ústav</a:t>
            </a:r>
            <a:r>
              <a:rPr lang="en-GB" sz="5600" dirty="0"/>
              <a:t> </a:t>
            </a:r>
            <a:r>
              <a:rPr lang="en-GB" sz="5600" dirty="0" err="1"/>
              <a:t>biologie</a:t>
            </a:r>
            <a:r>
              <a:rPr lang="en-GB" sz="5600" dirty="0"/>
              <a:t> a </a:t>
            </a:r>
            <a:r>
              <a:rPr lang="en-GB" sz="5600" dirty="0" err="1"/>
              <a:t>lékařské</a:t>
            </a:r>
            <a:r>
              <a:rPr lang="en-GB" sz="5600" dirty="0"/>
              <a:t> </a:t>
            </a:r>
            <a:r>
              <a:rPr lang="en-GB" sz="5600" dirty="0" err="1"/>
              <a:t>genetiky</a:t>
            </a:r>
            <a:r>
              <a:rPr lang="en-GB" sz="5600" dirty="0"/>
              <a:t>, UK 2. LF a FN </a:t>
            </a:r>
            <a:r>
              <a:rPr lang="en-GB" sz="5600" dirty="0" err="1"/>
              <a:t>Motol</a:t>
            </a:r>
            <a:r>
              <a:rPr lang="en-GB" sz="5600" dirty="0"/>
              <a:t>, Praha  </a:t>
            </a:r>
            <a:endParaRPr lang="cs-CZ" sz="5600" dirty="0"/>
          </a:p>
          <a:p>
            <a:pPr marL="0" lvl="0" indent="0">
              <a:buNone/>
            </a:pPr>
            <a:r>
              <a:rPr lang="cs-CZ" sz="5600"/>
              <a:t>2)  </a:t>
            </a:r>
            <a:r>
              <a:rPr lang="en-GB" sz="5600" dirty="0" err="1"/>
              <a:t>Ústav</a:t>
            </a:r>
            <a:r>
              <a:rPr lang="en-GB" sz="5600" dirty="0"/>
              <a:t> </a:t>
            </a:r>
            <a:r>
              <a:rPr lang="en-GB" sz="5600" dirty="0" err="1"/>
              <a:t>humanitních</a:t>
            </a:r>
            <a:r>
              <a:rPr lang="en-GB" sz="5600" dirty="0"/>
              <a:t> </a:t>
            </a:r>
            <a:r>
              <a:rPr lang="en-GB" sz="5600" dirty="0" err="1"/>
              <a:t>studií</a:t>
            </a:r>
            <a:r>
              <a:rPr lang="en-GB" sz="5600" dirty="0"/>
              <a:t> v </a:t>
            </a:r>
            <a:r>
              <a:rPr lang="en-GB" sz="5600" dirty="0" err="1"/>
              <a:t>lékařství</a:t>
            </a:r>
            <a:r>
              <a:rPr lang="en-GB" sz="5600" dirty="0"/>
              <a:t> UK 1. LF, Praha  </a:t>
            </a:r>
            <a:endParaRPr lang="cs-CZ" sz="5600" dirty="0"/>
          </a:p>
          <a:p>
            <a:pPr marL="0" lvl="0" indent="0">
              <a:buNone/>
            </a:pPr>
            <a:r>
              <a:rPr lang="cs-CZ" sz="5600" dirty="0"/>
              <a:t>3) </a:t>
            </a:r>
            <a:r>
              <a:rPr lang="en-GB" sz="5600" dirty="0" err="1"/>
              <a:t>Česká</a:t>
            </a:r>
            <a:r>
              <a:rPr lang="en-GB" sz="5600" dirty="0"/>
              <a:t> </a:t>
            </a:r>
            <a:r>
              <a:rPr lang="en-GB" sz="5600" dirty="0" err="1"/>
              <a:t>asociace</a:t>
            </a:r>
            <a:r>
              <a:rPr lang="en-GB" sz="5600" dirty="0"/>
              <a:t> pro </a:t>
            </a:r>
            <a:r>
              <a:rPr lang="en-GB" sz="5600" dirty="0" err="1"/>
              <a:t>vzácná</a:t>
            </a:r>
            <a:r>
              <a:rPr lang="en-GB" sz="5600" dirty="0"/>
              <a:t> </a:t>
            </a:r>
            <a:r>
              <a:rPr lang="en-GB" sz="5600" dirty="0" err="1"/>
              <a:t>onemocnění</a:t>
            </a:r>
            <a:r>
              <a:rPr lang="en-GB" sz="5600" dirty="0"/>
              <a:t> </a:t>
            </a:r>
            <a:r>
              <a:rPr lang="en-GB" sz="5600" dirty="0" err="1"/>
              <a:t>z.s</a:t>
            </a:r>
            <a:r>
              <a:rPr lang="en-GB" sz="5600" dirty="0"/>
              <a:t>., Praha </a:t>
            </a:r>
            <a:endParaRPr lang="cs-CZ" sz="5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br>
              <a:rPr lang="cs-CZ" sz="3100" dirty="0">
                <a:latin typeface="+mj-lt"/>
              </a:rPr>
            </a:br>
            <a:endParaRPr lang="cs-CZ" sz="3100" dirty="0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FB8435-2A27-41E3-AF60-91A9BF1D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56176" y="6356350"/>
            <a:ext cx="2530624" cy="365125"/>
          </a:xfrm>
        </p:spPr>
        <p:txBody>
          <a:bodyPr/>
          <a:lstStyle/>
          <a:p>
            <a:pPr algn="ctr"/>
            <a:r>
              <a:rPr lang="cs-CZ" dirty="0"/>
              <a:t>ČAVO – platforma ultra-vzácní  a nediagnostikovaní</a:t>
            </a:r>
            <a:endParaRPr lang="de-DE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107C0B-F473-40AC-ADF5-4320D51CDA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6962A-B151-41BC-8E4A-9270457E1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54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Vybrána 3 témata:</a:t>
            </a:r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Re-konzultace po sdělení výsledků</a:t>
            </a: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Předcházení pocitu viny</a:t>
            </a: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Zlepšení prostředí genetického oddělení	</a:t>
            </a:r>
            <a:endParaRPr lang="cs-CZ" sz="1800" b="1" dirty="0"/>
          </a:p>
          <a:p>
            <a:pPr marL="457200" lvl="1" indent="0">
              <a:spcBef>
                <a:spcPts val="0"/>
              </a:spcBef>
              <a:buNone/>
            </a:pP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87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 2. fáze - setkání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38264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Manchester - vybrána 2 témata: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Zajištění konkrétního pracovníka pro pozdější kontakt – dotazy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cs-CZ" b="1" i="1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Zlepšení komunikace před začátkem testování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Objasnění různých aspektů testování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Usměrnění očekávání (nadějí) ohledně výsledků testu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	</a:t>
            </a:r>
            <a:endParaRPr lang="cs-CZ" sz="1800" b="1" dirty="0"/>
          </a:p>
          <a:p>
            <a:pPr marL="457200" lvl="1" indent="0">
              <a:spcBef>
                <a:spcPts val="0"/>
              </a:spcBef>
              <a:buNone/>
            </a:pP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8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EBCD pokračování studie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20846"/>
            <a:ext cx="4896642" cy="471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000" dirty="0" err="1">
                <a:latin typeface="Calibri" panose="020F0502020204030204" pitchFamily="34" charset="0"/>
              </a:rPr>
              <a:t>Společn</a:t>
            </a:r>
            <a:r>
              <a:rPr lang="cs-CZ" sz="2000" dirty="0">
                <a:latin typeface="Calibri" panose="020F0502020204030204" pitchFamily="34" charset="0"/>
              </a:rPr>
              <a:t>ý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tým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</a:rPr>
              <a:t>- z</a:t>
            </a:r>
            <a:r>
              <a:rPr lang="en-GB" sz="2000" dirty="0" err="1">
                <a:latin typeface="Calibri" panose="020F0502020204030204" pitchFamily="34" charset="0"/>
              </a:rPr>
              <a:t>dravotníci</a:t>
            </a:r>
            <a:r>
              <a:rPr lang="en-GB" sz="2000" dirty="0">
                <a:latin typeface="Calibri" panose="020F0502020204030204" pitchFamily="34" charset="0"/>
              </a:rPr>
              <a:t> a </a:t>
            </a:r>
            <a:r>
              <a:rPr lang="cs-CZ" sz="2000" dirty="0">
                <a:latin typeface="Calibri" panose="020F0502020204030204" pitchFamily="34" charset="0"/>
              </a:rPr>
              <a:t>rodiny pacientů</a:t>
            </a:r>
          </a:p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b="1" dirty="0" err="1">
                <a:latin typeface="Calibri" panose="020F0502020204030204" pitchFamily="34" charset="0"/>
              </a:rPr>
              <a:t>Rozpracování</a:t>
            </a:r>
            <a:r>
              <a:rPr lang="en-GB" sz="1800" b="1" dirty="0">
                <a:latin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</a:rPr>
              <a:t> témat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Shrnutí dosavadních zkušeností 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Zahrnutí praktických aspektů</a:t>
            </a:r>
            <a:endParaRPr lang="cs-CZ" sz="1400" dirty="0">
              <a:latin typeface="Calibri" panose="020F0502020204030204" pitchFamily="34" charset="0"/>
            </a:endParaRP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Hledání možných řešení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</a:rPr>
              <a:t>Navržení inovací</a:t>
            </a:r>
            <a:endParaRPr lang="en-GB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0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</a:rPr>
              <a:t>Zavedení</a:t>
            </a:r>
            <a:r>
              <a:rPr lang="en-GB" sz="2400" dirty="0">
                <a:latin typeface="Calibri" panose="020F0502020204030204" pitchFamily="34" charset="0"/>
              </a:rPr>
              <a:t> do </a:t>
            </a:r>
            <a:r>
              <a:rPr lang="en-GB" sz="2400" dirty="0" err="1">
                <a:latin typeface="Calibri" panose="020F0502020204030204" pitchFamily="34" charset="0"/>
              </a:rPr>
              <a:t>praxe</a:t>
            </a: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6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30" y="1450790"/>
            <a:ext cx="2970770" cy="222807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34" y="4077072"/>
            <a:ext cx="2991386" cy="16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/>
              <a:t>Vybrána 3 témata:</a:t>
            </a: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Re-konzultace po sdělení výsledků</a:t>
            </a:r>
          </a:p>
          <a:p>
            <a:pPr marL="857250" lvl="1" indent="-457200"/>
            <a:r>
              <a:rPr lang="cs-CZ" i="1" dirty="0">
                <a:solidFill>
                  <a:schemeClr val="tx2"/>
                </a:solidFill>
              </a:rPr>
              <a:t>Pozitivní výsledek – diagnóza –  po 1 měsíci</a:t>
            </a:r>
          </a:p>
          <a:p>
            <a:pPr marL="857250" lvl="1" indent="-457200"/>
            <a:r>
              <a:rPr lang="cs-CZ" i="1" dirty="0">
                <a:solidFill>
                  <a:schemeClr val="tx2"/>
                </a:solidFill>
              </a:rPr>
              <a:t>Negativní výsledek a nejasné nálezy – zůstávají v péči genetického oddělení (účast v dalším výzkumu, přehodnocení nálezů, …) </a:t>
            </a: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Předcházení pocitu viny</a:t>
            </a:r>
          </a:p>
          <a:p>
            <a:pPr marL="514350" indent="-514350">
              <a:buAutoNum type="arabicPeriod"/>
            </a:pPr>
            <a:r>
              <a:rPr lang="cs-CZ" b="1" i="1" dirty="0">
                <a:solidFill>
                  <a:schemeClr val="tx2"/>
                </a:solidFill>
              </a:rPr>
              <a:t>Zlepšení prostředí genetického oddělení	</a:t>
            </a:r>
            <a:endParaRPr lang="cs-CZ" sz="1800" b="1" dirty="0"/>
          </a:p>
          <a:p>
            <a:pPr marL="457200" lvl="1" indent="0">
              <a:spcBef>
                <a:spcPts val="0"/>
              </a:spcBef>
              <a:buNone/>
            </a:pP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17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432" y="404664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i="1" dirty="0"/>
              <a:t>Poděkování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Pacientům a jejich rodinám </a:t>
            </a:r>
          </a:p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Česká asociace pro vzácná onemocnění</a:t>
            </a:r>
          </a:p>
          <a:p>
            <a:pPr marL="0" indent="0">
              <a:buNone/>
            </a:pPr>
            <a:endParaRPr lang="cs-CZ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2"/>
                </a:solidFill>
              </a:rPr>
              <a:t>Ústav biologie a lékařské genetiky 2. LF UK a FNM:</a:t>
            </a:r>
          </a:p>
          <a:p>
            <a:r>
              <a:rPr lang="cs-CZ" sz="2800" b="1" i="1" dirty="0">
                <a:solidFill>
                  <a:schemeClr val="tx2"/>
                </a:solidFill>
              </a:rPr>
              <a:t>Tým lékařů odd. klinické genetiky</a:t>
            </a:r>
          </a:p>
          <a:p>
            <a:r>
              <a:rPr lang="cs-CZ" sz="2800" b="1" i="1" dirty="0">
                <a:solidFill>
                  <a:schemeClr val="tx2"/>
                </a:solidFill>
              </a:rPr>
              <a:t>Tým laboratorních pracovníků </a:t>
            </a:r>
          </a:p>
          <a:p>
            <a:r>
              <a:rPr lang="cs-CZ" sz="2800" b="1" i="1" dirty="0">
                <a:solidFill>
                  <a:schemeClr val="tx2"/>
                </a:solidFill>
              </a:rPr>
              <a:t>Tým sester odd. klinické genetiky	</a:t>
            </a:r>
          </a:p>
          <a:p>
            <a:endParaRPr lang="cs-CZ" sz="1600" b="1" dirty="0"/>
          </a:p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     Realizace filmu                                                               Přepis a překlad rozhovorů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/>
                </a:solidFill>
              </a:rPr>
              <a:t>Mgr. Jakub Charvát                                       Mgr. Vítězslav </a:t>
            </a:r>
            <a:r>
              <a:rPr lang="cs-CZ" sz="1800" b="1" dirty="0" err="1">
                <a:solidFill>
                  <a:schemeClr val="tx2"/>
                </a:solidFill>
              </a:rPr>
              <a:t>Kremlík</a:t>
            </a:r>
            <a:r>
              <a:rPr lang="cs-CZ" sz="1800" b="1" dirty="0">
                <a:solidFill>
                  <a:schemeClr val="tx2"/>
                </a:solidFill>
              </a:rPr>
              <a:t>, Mgr. Barbora Skálová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875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F1B8-0317-4942-B063-C04CC2AE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139136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/>
              <a:t>Experience-based</a:t>
            </a:r>
            <a:r>
              <a:rPr lang="cs-CZ" sz="3200" b="1" dirty="0"/>
              <a:t> co-design (EBCD) metoda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CC01D-47A9-4057-9852-81C7EBC2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cs-CZ" dirty="0"/>
              <a:t>Co se osvědčilo při sdělování výsledků vyšetření genomu?</a:t>
            </a:r>
            <a:endParaRPr lang="en-GB" dirty="0"/>
          </a:p>
          <a:p>
            <a:r>
              <a:rPr lang="cs-CZ" dirty="0"/>
              <a:t>Co by se mělo zlepšit?</a:t>
            </a:r>
          </a:p>
          <a:p>
            <a:r>
              <a:rPr lang="cs-CZ" dirty="0"/>
              <a:t>Co by mělo změnit? </a:t>
            </a:r>
          </a:p>
          <a:p>
            <a:endParaRPr lang="cs-CZ" dirty="0"/>
          </a:p>
          <a:p>
            <a:r>
              <a:rPr lang="cs-CZ" dirty="0"/>
              <a:t>Změny a zlepšení navrhovány společně rodinami pacientů a zdravotníky</a:t>
            </a: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738E-E3DB-4183-A7A9-D2F2A756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t>2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93352-BF44-450F-976E-6734BB2763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t>03.12.2022</a:t>
            </a:fld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7411A-2AFA-41A6-9424-005C968BC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0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8101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– rozhovory s rodinami pacientů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		Promítnutí filmu</a:t>
            </a:r>
            <a:endParaRPr lang="cs-CZ" sz="1800" b="1" i="1" dirty="0">
              <a:solidFill>
                <a:schemeClr val="tx2"/>
              </a:solidFill>
            </a:endParaRPr>
          </a:p>
          <a:p>
            <a:endParaRPr lang="cs-CZ" sz="2400" dirty="0"/>
          </a:p>
          <a:p>
            <a:r>
              <a:rPr lang="cs-CZ" sz="2400" dirty="0"/>
              <a:t>Dělá se pro to všechno, co je možné!</a:t>
            </a:r>
          </a:p>
          <a:p>
            <a:r>
              <a:rPr lang="cs-CZ" sz="2400" dirty="0"/>
              <a:t>Co to pro nás znamená</a:t>
            </a:r>
          </a:p>
          <a:p>
            <a:r>
              <a:rPr lang="cs-CZ" sz="2400" dirty="0"/>
              <a:t>Co s těmi dětmi bude dál?</a:t>
            </a:r>
            <a:endParaRPr lang="en-GB" sz="2400" dirty="0"/>
          </a:p>
          <a:p>
            <a:r>
              <a:rPr lang="cs-CZ" sz="2400" dirty="0"/>
              <a:t>Z čí je to strany?</a:t>
            </a:r>
          </a:p>
          <a:p>
            <a:r>
              <a:rPr lang="cs-CZ" sz="2400" dirty="0"/>
              <a:t>Co by se mělo zlepšit?</a:t>
            </a:r>
          </a:p>
          <a:p>
            <a:pPr lvl="1"/>
            <a:r>
              <a:rPr lang="cs-CZ" sz="2000" dirty="0"/>
              <a:t>Nemocniční prostředí</a:t>
            </a:r>
          </a:p>
          <a:p>
            <a:pPr lvl="1"/>
            <a:r>
              <a:rPr lang="cs-CZ" sz="2000" dirty="0"/>
              <a:t>Informační materiály</a:t>
            </a:r>
            <a:endParaRPr lang="en-GB" sz="2000" dirty="0"/>
          </a:p>
          <a:p>
            <a:pPr marL="457200" lvl="1" indent="0">
              <a:spcBef>
                <a:spcPts val="0"/>
              </a:spcBef>
              <a:buNone/>
            </a:pPr>
            <a:endParaRPr lang="cs-CZ" sz="1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2579000" cy="36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529208"/>
            <a:ext cx="6524552" cy="107099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 1. fáze – rodiny</a:t>
            </a:r>
            <a:br>
              <a:rPr lang="cs-CZ" sz="3600" dirty="0"/>
            </a:br>
            <a:r>
              <a:rPr lang="cs-CZ" sz="3600" b="1" dirty="0"/>
              <a:t>Co se osvědčilo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cs-CZ" dirty="0"/>
              <a:t>Kontinuita péče</a:t>
            </a:r>
          </a:p>
          <a:p>
            <a:pPr lvl="1"/>
            <a:r>
              <a:rPr lang="cs-CZ" dirty="0"/>
              <a:t>Podpora poskytovaná klinickým genetikem</a:t>
            </a:r>
          </a:p>
          <a:p>
            <a:pPr lvl="1"/>
            <a:r>
              <a:rPr lang="cs-CZ" dirty="0"/>
              <a:t>Informování o délce vyšetření a možných výsledcích předem</a:t>
            </a:r>
          </a:p>
          <a:p>
            <a:pPr lvl="1"/>
            <a:r>
              <a:rPr lang="cs-CZ" dirty="0"/>
              <a:t>Včasné objednání potom, co jsou výsledky hotovy</a:t>
            </a:r>
          </a:p>
          <a:p>
            <a:pPr lvl="1"/>
            <a:r>
              <a:rPr lang="cs-CZ" dirty="0"/>
              <a:t>Výsledky sdělovány vždy formou konzultace</a:t>
            </a:r>
          </a:p>
          <a:p>
            <a:pPr lvl="1"/>
            <a:r>
              <a:rPr lang="cs-CZ" dirty="0"/>
              <a:t>Dostatek času na diskusi a dotazy</a:t>
            </a:r>
          </a:p>
          <a:p>
            <a:pPr lvl="1"/>
            <a:r>
              <a:rPr lang="cs-CZ" dirty="0"/>
              <a:t>Telefonický a emailový kontakt na genetika</a:t>
            </a:r>
          </a:p>
          <a:p>
            <a:pPr lvl="1"/>
            <a:r>
              <a:rPr lang="cs-CZ" dirty="0"/>
              <a:t>Negativní výsledky - diskutovány možnosti dalšího testování</a:t>
            </a:r>
          </a:p>
          <a:p>
            <a:pPr marL="914400" lvl="2" indent="0">
              <a:buNone/>
            </a:pPr>
            <a:r>
              <a:rPr lang="cs-CZ" sz="3300" b="1" i="1" dirty="0">
                <a:solidFill>
                  <a:schemeClr val="tx2"/>
                </a:solidFill>
              </a:rPr>
              <a:t> „Dělá se pro to všechno, co je možné!“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8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8101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 1. fáze - rodiny</a:t>
            </a:r>
            <a:br>
              <a:rPr lang="cs-CZ" sz="3600" dirty="0"/>
            </a:br>
            <a:r>
              <a:rPr lang="cs-CZ" sz="3600" b="1" dirty="0"/>
              <a:t>Přínos vyšetření genomu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16" y="1412776"/>
            <a:ext cx="8579296" cy="4732338"/>
          </a:xfrm>
        </p:spPr>
        <p:txBody>
          <a:bodyPr>
            <a:noAutofit/>
          </a:bodyPr>
          <a:lstStyle/>
          <a:p>
            <a:r>
              <a:rPr lang="cs-CZ" sz="1800" b="1" dirty="0"/>
              <a:t>Pozitivní výsledky</a:t>
            </a:r>
            <a:br>
              <a:rPr lang="cs-CZ" sz="1800" dirty="0"/>
            </a:br>
            <a:r>
              <a:rPr lang="cs-CZ" sz="1800" dirty="0"/>
              <a:t>   -  Diagnóza a její genetická příčina </a:t>
            </a:r>
          </a:p>
          <a:p>
            <a:pPr marL="0" indent="0">
              <a:buNone/>
            </a:pPr>
            <a:r>
              <a:rPr lang="cs-CZ" sz="1800" dirty="0"/>
              <a:t>          - Často bez klinické využitelnosti</a:t>
            </a:r>
            <a:br>
              <a:rPr lang="cs-CZ" sz="1800" dirty="0"/>
            </a:br>
            <a:r>
              <a:rPr lang="cs-CZ" sz="1800" dirty="0"/>
              <a:t>         -  Žádná velká očekávání „po všech těch letech“ (platí i u negativních výsledků)</a:t>
            </a:r>
            <a:br>
              <a:rPr lang="cs-CZ" sz="1800" dirty="0"/>
            </a:br>
            <a:r>
              <a:rPr lang="cs-CZ" sz="1800" dirty="0"/>
              <a:t>         - Osvobození od pocitu viny („nebyla to moje chyba“)</a:t>
            </a:r>
            <a:br>
              <a:rPr lang="cs-CZ" sz="1800" dirty="0"/>
            </a:br>
            <a:r>
              <a:rPr lang="cs-CZ" sz="1800" dirty="0"/>
              <a:t>	"Bylo by skvělé mít diagnózu dříve!"</a:t>
            </a:r>
            <a:br>
              <a:rPr lang="cs-CZ" sz="1800" dirty="0"/>
            </a:br>
            <a:br>
              <a:rPr lang="cs-CZ" sz="1800" dirty="0"/>
            </a:br>
            <a:r>
              <a:rPr lang="cs-CZ" sz="1800" dirty="0"/>
              <a:t>	</a:t>
            </a:r>
            <a:r>
              <a:rPr lang="cs-CZ" sz="1800" b="1" dirty="0"/>
              <a:t>Přínos pro rodinu </a:t>
            </a:r>
            <a:r>
              <a:rPr lang="cs-CZ" sz="1800" dirty="0"/>
              <a:t>– plánování reprodukce</a:t>
            </a:r>
            <a:br>
              <a:rPr lang="cs-CZ" sz="1800" dirty="0"/>
            </a:br>
            <a:endParaRPr lang="cs-CZ" sz="1800" dirty="0"/>
          </a:p>
          <a:p>
            <a:r>
              <a:rPr lang="cs-CZ" sz="1800" b="1" dirty="0"/>
              <a:t>Pozitivní i negativní výsledky</a:t>
            </a:r>
          </a:p>
          <a:p>
            <a:pPr marL="0" indent="0">
              <a:buNone/>
            </a:pPr>
            <a:r>
              <a:rPr lang="cs-CZ" sz="1800" dirty="0"/>
              <a:t>         - Přínos pro budoucí pacienty a jejich rodiny</a:t>
            </a:r>
          </a:p>
          <a:p>
            <a:pPr marL="0" indent="0">
              <a:buNone/>
            </a:pPr>
            <a:r>
              <a:rPr lang="cs-CZ" sz="1800" dirty="0"/>
              <a:t>         - Význam výzkumu - účast ve výzkumných projektech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br>
              <a:rPr lang="cs-CZ" sz="1800" dirty="0"/>
            </a:br>
            <a:r>
              <a:rPr lang="cs-CZ" sz="1800" dirty="0"/>
              <a:t>	</a:t>
            </a:r>
            <a:r>
              <a:rPr lang="cs-CZ" b="1" i="1" dirty="0">
                <a:solidFill>
                  <a:schemeClr val="tx2"/>
                </a:solidFill>
              </a:rPr>
              <a:t>  „Co to pro nás znamená? 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8101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 1. fáze - rodiny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216" y="1412776"/>
            <a:ext cx="8275248" cy="4104456"/>
          </a:xfrm>
        </p:spPr>
        <p:txBody>
          <a:bodyPr>
            <a:noAutofit/>
          </a:bodyPr>
          <a:lstStyle/>
          <a:p>
            <a:r>
              <a:rPr lang="cs-CZ" sz="1800" b="1" dirty="0"/>
              <a:t>Obavy o budoucnost dítěte</a:t>
            </a:r>
          </a:p>
          <a:p>
            <a:pPr lvl="1"/>
            <a:r>
              <a:rPr lang="cs-CZ" sz="1800" dirty="0"/>
              <a:t>„Kdo se o něj postará, až my tu nebudeme?“</a:t>
            </a:r>
          </a:p>
          <a:p>
            <a:pPr lvl="1"/>
            <a:r>
              <a:rPr lang="cs-CZ" sz="1800" dirty="0"/>
              <a:t>Sociální služby (chráněné bydlení)</a:t>
            </a:r>
          </a:p>
          <a:p>
            <a:pPr lvl="1"/>
            <a:r>
              <a:rPr lang="cs-CZ" sz="1800" dirty="0"/>
              <a:t>Zdravotní péče v místě bydliště (praktický lékař a jiné odbornosti)</a:t>
            </a:r>
          </a:p>
          <a:p>
            <a:pPr lvl="1"/>
            <a:r>
              <a:rPr lang="cs-CZ" sz="1800" dirty="0"/>
              <a:t>Multidisciplinární péče</a:t>
            </a:r>
            <a:endParaRPr lang="cs-CZ" sz="2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cs-CZ" sz="1800" b="1" i="1" dirty="0">
                <a:solidFill>
                  <a:schemeClr val="tx2"/>
                </a:solidFill>
              </a:rPr>
              <a:t>                    </a:t>
            </a:r>
            <a:r>
              <a:rPr lang="cs-CZ" b="1" i="1" dirty="0">
                <a:solidFill>
                  <a:schemeClr val="tx2"/>
                </a:solidFill>
              </a:rPr>
              <a:t>  „Co s těmi dětmi bude dál?“</a:t>
            </a:r>
            <a:endParaRPr lang="cs-CZ" sz="1800" b="1" i="1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cs-CZ" sz="1800" b="1" dirty="0"/>
          </a:p>
          <a:p>
            <a:pPr>
              <a:spcBef>
                <a:spcPts val="0"/>
              </a:spcBef>
            </a:pPr>
            <a:r>
              <a:rPr lang="cs-CZ" sz="1800" b="1" dirty="0"/>
              <a:t>Pocit viny a hledání viníka v rámci rodiny</a:t>
            </a:r>
          </a:p>
          <a:p>
            <a:pPr lvl="1">
              <a:buFontTx/>
              <a:buChar char="-"/>
            </a:pPr>
            <a:r>
              <a:rPr lang="cs-CZ" sz="1800" dirty="0"/>
              <a:t>Sebeobviňování ohledně onemocnění dítěte (nejenom z genetických důvodů)</a:t>
            </a:r>
          </a:p>
          <a:p>
            <a:pPr lvl="1">
              <a:buFontTx/>
              <a:buChar char="-"/>
            </a:pPr>
            <a:r>
              <a:rPr lang="cs-CZ" sz="1800" dirty="0"/>
              <a:t>Hledání viníka</a:t>
            </a:r>
          </a:p>
          <a:p>
            <a:pPr lvl="1">
              <a:buFontTx/>
              <a:buChar char="-"/>
            </a:pPr>
            <a:r>
              <a:rPr lang="cs-CZ" sz="1800" dirty="0"/>
              <a:t>Rodiče nechtějí vědět, kdo je přenašečem </a:t>
            </a:r>
          </a:p>
          <a:p>
            <a:pPr lvl="1">
              <a:buFontTx/>
              <a:buChar char="-"/>
            </a:pPr>
            <a:r>
              <a:rPr lang="cs-CZ" sz="1800" dirty="0"/>
              <a:t>Sdělení výsledků před ostatními členy rodiny  a následné obviňování </a:t>
            </a:r>
            <a:endParaRPr lang="cs-CZ" sz="1800" b="1" i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cs-CZ" sz="1800" b="1" i="1" dirty="0">
                <a:solidFill>
                  <a:schemeClr val="tx2"/>
                </a:solidFill>
              </a:rPr>
              <a:t>		      </a:t>
            </a:r>
            <a:r>
              <a:rPr lang="cs-CZ" b="1" i="1" dirty="0">
                <a:solidFill>
                  <a:schemeClr val="tx2"/>
                </a:solidFill>
              </a:rPr>
              <a:t>„Kdo za to může?“</a:t>
            </a:r>
            <a:endParaRPr lang="cs-CZ" dirty="0"/>
          </a:p>
          <a:p>
            <a:pPr marL="457200" lvl="1" indent="0">
              <a:buNone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0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8101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EBCD - výsledky 1. fáze - rodiny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		„Co by se mělo zlepšit?“</a:t>
            </a:r>
            <a:endParaRPr lang="cs-CZ" sz="1800" b="1" i="1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cs-CZ" sz="1800" b="1" dirty="0"/>
          </a:p>
          <a:p>
            <a:pPr>
              <a:spcBef>
                <a:spcPts val="0"/>
              </a:spcBef>
            </a:pPr>
            <a:r>
              <a:rPr lang="cs-CZ" sz="2400" b="1" dirty="0"/>
              <a:t>Prostředí genetického oddělení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Nemocniční prostředí – bílé pláště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Málo prostorné ordinace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Málo prostoru na chodbách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Možnost herny pro děti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Zajištění jejich hlídání při genetické konzultaci</a:t>
            </a:r>
          </a:p>
          <a:p>
            <a:pPr lvl="1">
              <a:spcBef>
                <a:spcPts val="0"/>
              </a:spcBef>
            </a:pPr>
            <a:endParaRPr lang="cs-CZ" sz="1800" b="1" dirty="0"/>
          </a:p>
          <a:p>
            <a:pPr>
              <a:spcBef>
                <a:spcPts val="0"/>
              </a:spcBef>
            </a:pPr>
            <a:r>
              <a:rPr lang="cs-CZ" sz="2400" b="1" dirty="0"/>
              <a:t>Informační materiály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Používání obrazových materiálů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Málo informačních materiálů v češtině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Vyhledávání na internetu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Preference konzultace </a:t>
            </a:r>
          </a:p>
          <a:p>
            <a:pPr lvl="1">
              <a:spcBef>
                <a:spcPts val="0"/>
              </a:spcBef>
            </a:pP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9677" y="2462470"/>
            <a:ext cx="3789041" cy="2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28500"/>
            <a:ext cx="7139136" cy="1143000"/>
          </a:xfrm>
        </p:spPr>
        <p:txBody>
          <a:bodyPr/>
          <a:lstStyle/>
          <a:p>
            <a:r>
              <a:rPr lang="en-GB" dirty="0"/>
              <a:t>EBCD p</a:t>
            </a:r>
            <a:r>
              <a:rPr lang="cs-CZ" dirty="0" err="1"/>
              <a:t>ostup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1500"/>
            <a:ext cx="4896642" cy="561638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Setkání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zdravotníků</a:t>
            </a:r>
            <a:r>
              <a:rPr lang="en-GB" sz="1800" dirty="0">
                <a:latin typeface="Calibri" panose="020F0502020204030204" pitchFamily="34" charset="0"/>
              </a:rPr>
              <a:t>  </a:t>
            </a:r>
          </a:p>
          <a:p>
            <a:pPr lvl="1"/>
            <a:r>
              <a:rPr lang="en-GB" sz="1600" dirty="0" err="1">
                <a:latin typeface="Calibri" panose="020F0502020204030204" pitchFamily="34" charset="0"/>
              </a:rPr>
              <a:t>Seznámení</a:t>
            </a:r>
            <a:r>
              <a:rPr lang="en-GB" sz="1600" dirty="0">
                <a:latin typeface="Calibri" panose="020F0502020204030204" pitchFamily="34" charset="0"/>
              </a:rPr>
              <a:t> s </a:t>
            </a:r>
            <a:r>
              <a:rPr lang="en-GB" sz="1600" dirty="0" err="1">
                <a:latin typeface="Calibri" panose="020F0502020204030204" pitchFamily="34" charset="0"/>
              </a:rPr>
              <a:t>výsledky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analýzy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rozhovorů</a:t>
            </a:r>
            <a:r>
              <a:rPr lang="en-GB" sz="1600" dirty="0">
                <a:latin typeface="Calibri" panose="020F0502020204030204" pitchFamily="34" charset="0"/>
              </a:rPr>
              <a:t> a </a:t>
            </a:r>
            <a:r>
              <a:rPr lang="en-GB" sz="1600" dirty="0" err="1">
                <a:latin typeface="Calibri" panose="020F0502020204030204" pitchFamily="34" charset="0"/>
              </a:rPr>
              <a:t>pozorování</a:t>
            </a:r>
            <a:endParaRPr lang="cs-CZ" sz="1600" dirty="0">
              <a:latin typeface="Calibri" panose="020F0502020204030204" pitchFamily="34" charset="0"/>
            </a:endParaRPr>
          </a:p>
          <a:p>
            <a:pPr lvl="1"/>
            <a:r>
              <a:rPr lang="cs-CZ" sz="1600" dirty="0">
                <a:latin typeface="Calibri" panose="020F0502020204030204" pitchFamily="34" charset="0"/>
              </a:rPr>
              <a:t>Výběr témat pro společné setkání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cs-CZ" sz="1800" dirty="0">
              <a:latin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</a:rPr>
              <a:t>Setkání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</a:rPr>
              <a:t>rodin pacientů </a:t>
            </a:r>
            <a:r>
              <a:rPr lang="en-GB" sz="1600" dirty="0" err="1">
                <a:latin typeface="Calibri" panose="020F0502020204030204" pitchFamily="34" charset="0"/>
              </a:rPr>
              <a:t>Promítnutí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filmu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600" dirty="0" err="1">
                <a:latin typeface="Calibri" panose="020F0502020204030204" pitchFamily="34" charset="0"/>
              </a:rPr>
              <a:t>Seznámení</a:t>
            </a:r>
            <a:r>
              <a:rPr lang="en-GB" sz="1600" dirty="0">
                <a:latin typeface="Calibri" panose="020F0502020204030204" pitchFamily="34" charset="0"/>
              </a:rPr>
              <a:t> s </a:t>
            </a:r>
            <a:r>
              <a:rPr lang="en-GB" sz="1600" dirty="0" err="1">
                <a:latin typeface="Calibri" panose="020F0502020204030204" pitchFamily="34" charset="0"/>
              </a:rPr>
              <a:t>výsledky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analýzy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rozhovorů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cs-CZ" sz="1600" dirty="0">
                <a:latin typeface="Calibri" panose="020F0502020204030204" pitchFamily="34" charset="0"/>
              </a:rPr>
              <a:t>Výběr </a:t>
            </a:r>
            <a:r>
              <a:rPr lang="en-GB" sz="1600" dirty="0" err="1">
                <a:latin typeface="Calibri" panose="020F0502020204030204" pitchFamily="34" charset="0"/>
              </a:rPr>
              <a:t>témat</a:t>
            </a:r>
            <a:r>
              <a:rPr lang="en-GB" sz="1600" dirty="0">
                <a:latin typeface="Calibri" panose="020F0502020204030204" pitchFamily="34" charset="0"/>
              </a:rPr>
              <a:t> pro </a:t>
            </a:r>
            <a:r>
              <a:rPr lang="en-GB" sz="1600" dirty="0" err="1">
                <a:latin typeface="Calibri" panose="020F0502020204030204" pitchFamily="34" charset="0"/>
              </a:rPr>
              <a:t>společné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setkání</a:t>
            </a:r>
            <a:endParaRPr lang="cs-CZ" sz="1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800" dirty="0">
              <a:latin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</a:rPr>
              <a:t>Společné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setkání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</a:rPr>
              <a:t>rodin </a:t>
            </a:r>
            <a:r>
              <a:rPr lang="en-GB" sz="1800" dirty="0" err="1">
                <a:latin typeface="Calibri" panose="020F0502020204030204" pitchFamily="34" charset="0"/>
              </a:rPr>
              <a:t>pacientů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</a:rPr>
              <a:t>zdravotníků</a:t>
            </a:r>
            <a:endParaRPr lang="cs-CZ" sz="1800" dirty="0">
              <a:latin typeface="Calibri" panose="020F0502020204030204" pitchFamily="34" charset="0"/>
            </a:endParaRPr>
          </a:p>
          <a:p>
            <a:pPr lvl="1"/>
            <a:r>
              <a:rPr lang="en-GB" sz="1600" dirty="0" err="1">
                <a:latin typeface="Calibri" panose="020F0502020204030204" pitchFamily="34" charset="0"/>
              </a:rPr>
              <a:t>Seznámení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  <a:r>
              <a:rPr lang="en-GB" sz="1600" dirty="0" err="1">
                <a:latin typeface="Calibri" panose="020F0502020204030204" pitchFamily="34" charset="0"/>
              </a:rPr>
              <a:t>zdravotníků</a:t>
            </a:r>
            <a:r>
              <a:rPr lang="en-GB" sz="1600" dirty="0">
                <a:latin typeface="Calibri" panose="020F0502020204030204" pitchFamily="34" charset="0"/>
              </a:rPr>
              <a:t> s </a:t>
            </a:r>
            <a:r>
              <a:rPr lang="en-GB" sz="1600" dirty="0" err="1">
                <a:latin typeface="Calibri" panose="020F0502020204030204" pitchFamily="34" charset="0"/>
              </a:rPr>
              <a:t>filmem</a:t>
            </a:r>
            <a:endParaRPr lang="en-GB" sz="1600" dirty="0">
              <a:latin typeface="Calibri" panose="020F0502020204030204" pitchFamily="34" charset="0"/>
            </a:endParaRPr>
          </a:p>
          <a:p>
            <a:pPr lvl="1"/>
            <a:r>
              <a:rPr lang="en-GB" sz="1600" b="1" dirty="0" err="1">
                <a:latin typeface="Calibri" panose="020F0502020204030204" pitchFamily="34" charset="0"/>
              </a:rPr>
              <a:t>Společné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</a:rPr>
              <a:t>navržení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</a:rPr>
              <a:t>klíčových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b="1" dirty="0" err="1">
                <a:latin typeface="Calibri" panose="020F0502020204030204" pitchFamily="34" charset="0"/>
              </a:rPr>
              <a:t>oblastí</a:t>
            </a:r>
            <a:r>
              <a:rPr lang="en-GB" sz="1600" b="1" dirty="0">
                <a:latin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 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43966"/>
            <a:ext cx="2473424" cy="18550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70122" y="303755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5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81012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840" y="1268760"/>
            <a:ext cx="8275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tx2"/>
                </a:solidFill>
              </a:rPr>
              <a:t>	</a:t>
            </a:r>
            <a:endParaRPr lang="cs-CZ" sz="1800" b="1" dirty="0"/>
          </a:p>
          <a:p>
            <a:pPr marL="457200" lvl="1" indent="0">
              <a:spcBef>
                <a:spcPts val="0"/>
              </a:spcBef>
              <a:buNone/>
            </a:pP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1C579-12F1-4680-833F-4626C0B581B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/>
            <a:fld id="{DECBB7EC-7121-4FB9-B6FE-530D5BA2A9B9}" type="datetime1">
              <a:rPr lang="de-DE" smtClean="0"/>
              <a:pPr algn="l"/>
              <a:t>03.12.2022</a:t>
            </a:fld>
            <a:endParaRPr lang="de-DE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Solve-RD</a:t>
            </a:r>
            <a:endParaRPr lang="de-DE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423730"/>
            <a:ext cx="10585176" cy="78038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29774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EBCD - výsledky společného setkání</a:t>
            </a:r>
          </a:p>
        </p:txBody>
      </p:sp>
    </p:spTree>
    <p:extLst>
      <p:ext uri="{BB962C8B-B14F-4D97-AF65-F5344CB8AC3E}">
        <p14:creationId xmlns:p14="http://schemas.microsoft.com/office/powerpoint/2010/main" val="2998249689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40C934581CAD49BA8A63819BE63637" ma:contentTypeVersion="11" ma:contentTypeDescription="Vytvoří nový dokument" ma:contentTypeScope="" ma:versionID="f5cfabe8344bdfee2e14bc4d189eb3e4">
  <xsd:schema xmlns:xsd="http://www.w3.org/2001/XMLSchema" xmlns:xs="http://www.w3.org/2001/XMLSchema" xmlns:p="http://schemas.microsoft.com/office/2006/metadata/properties" xmlns:ns3="b85b5fde-b6c1-4c9d-b4f9-81dca322ff21" targetNamespace="http://schemas.microsoft.com/office/2006/metadata/properties" ma:root="true" ma:fieldsID="c578431878ec41a14923175108ea7de6" ns3:_="">
    <xsd:import namespace="b85b5fde-b6c1-4c9d-b4f9-81dca322ff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5b5fde-b6c1-4c9d-b4f9-81dca322f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4740F5-2A7D-41B3-876D-346FF9C06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5b5fde-b6c1-4c9d-b4f9-81dca322ff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E28D88-E90A-4FF7-AE18-32B1D4729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0EE9A2-003B-49F4-9D80-A8772ADC1857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85b5fde-b6c1-4c9d-b4f9-81dca322ff21"/>
    <ds:schemaRef ds:uri="http://purl.org/dc/terms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5233</TotalTime>
  <Words>820</Words>
  <Application>Microsoft Office PowerPoint</Application>
  <PresentationFormat>Předvádění na obrazovce (4:3)</PresentationFormat>
  <Paragraphs>171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Benutzerdefiniertes Design</vt:lpstr>
      <vt:lpstr> Experience-based co-design v oblasti vyšetření lidského genomu:  Jak komunikovat výsledky vyšetření lidského genomu na základě zkušeností a připomínek lékařů, pacientů a jejich rodin  </vt:lpstr>
      <vt:lpstr>Experience-based co-design (EBCD) metoda</vt:lpstr>
      <vt:lpstr>EBCD – rozhovory s rodinami pacientů </vt:lpstr>
      <vt:lpstr>EBCD - výsledky 1. fáze – rodiny Co se osvědčilo  </vt:lpstr>
      <vt:lpstr>EBCD - výsledky 1. fáze - rodiny Přínos vyšetření genomu  </vt:lpstr>
      <vt:lpstr>EBCD - výsledky 1. fáze - rodiny </vt:lpstr>
      <vt:lpstr>EBCD - výsledky 1. fáze - rodiny </vt:lpstr>
      <vt:lpstr>EBCD postup</vt:lpstr>
      <vt:lpstr> </vt:lpstr>
      <vt:lpstr>EBCD - výsledky </vt:lpstr>
      <vt:lpstr>EBCD - výsledky 2. fáze - setkání </vt:lpstr>
      <vt:lpstr>EBCD pokračování studie</vt:lpstr>
      <vt:lpstr>EBCD - výsledky </vt:lpstr>
      <vt:lpstr>Poděkování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Holm Graessner</dc:creator>
  <cp:lastModifiedBy>ČAVO Česká asociace pro vzácná onemocnění</cp:lastModifiedBy>
  <cp:revision>187</cp:revision>
  <cp:lastPrinted>2019-09-11T14:37:58Z</cp:lastPrinted>
  <dcterms:created xsi:type="dcterms:W3CDTF">2017-09-19T07:58:30Z</dcterms:created>
  <dcterms:modified xsi:type="dcterms:W3CDTF">2022-12-03T08:50:41Z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0x0101003A40C934581CAD49BA8A63819BE63637</vt:lpwstr>
  </property>
  <property fmtid="{D5CDD505-2E9C-101B-9397-08002B2CF9AE}" pid="3" name="MSIP_Label_2063cd7f-2d21-486a-9f29-9c1683fdd175_Enabled">
    <vt:lpwstr>true</vt:lpwstr>
  </property>
  <property fmtid="{D5CDD505-2E9C-101B-9397-08002B2CF9AE}" pid="4" name="MSIP_Label_2063cd7f-2d21-486a-9f29-9c1683fdd175_SetDate">
    <vt:lpwstr>2022-12-02T15:38:59Z</vt:lpwstr>
  </property>
  <property fmtid="{D5CDD505-2E9C-101B-9397-08002B2CF9AE}" pid="5" name="MSIP_Label_2063cd7f-2d21-486a-9f29-9c1683fdd175_Method">
    <vt:lpwstr>Standard</vt:lpwstr>
  </property>
  <property fmtid="{D5CDD505-2E9C-101B-9397-08002B2CF9AE}" pid="6" name="MSIP_Label_2063cd7f-2d21-486a-9f29-9c1683fdd175_Name">
    <vt:lpwstr>2063cd7f-2d21-486a-9f29-9c1683fdd175</vt:lpwstr>
  </property>
  <property fmtid="{D5CDD505-2E9C-101B-9397-08002B2CF9AE}" pid="7" name="MSIP_Label_2063cd7f-2d21-486a-9f29-9c1683fdd175_SiteId">
    <vt:lpwstr>0f277086-d4e0-4971-bc1a-bbc5df0eb246</vt:lpwstr>
  </property>
  <property fmtid="{D5CDD505-2E9C-101B-9397-08002B2CF9AE}" pid="8" name="MSIP_Label_2063cd7f-2d21-486a-9f29-9c1683fdd175_ContentBits">
    <vt:lpwstr>0</vt:lpwstr>
  </property>
</Properties>
</file>