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iNlCg+wxnzLv7rv5JRDHnBmtfw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92500" y="940183"/>
            <a:ext cx="6720633" cy="413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Platforma </a:t>
            </a:r>
            <a:br>
              <a:rPr lang="cs-CZ"/>
            </a:br>
            <a:r>
              <a:rPr lang="cs-CZ"/>
              <a:t>Ultra-vzácní </a:t>
            </a:r>
            <a:br>
              <a:rPr lang="cs-CZ"/>
            </a:br>
            <a:r>
              <a:rPr lang="cs-CZ"/>
              <a:t>a nediagnostikovaní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7706139" y="1031284"/>
            <a:ext cx="3647661" cy="4436126"/>
          </a:xfrm>
          <a:custGeom>
            <a:avLst/>
            <a:gdLst/>
            <a:ahLst/>
            <a:cxnLst/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7928113" y="1232453"/>
            <a:ext cx="3337649" cy="222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cs-CZ">
                <a:solidFill>
                  <a:srgbClr val="FFFFFF"/>
                </a:solidFill>
              </a:rPr>
              <a:t>Petra Suchá, předsedkyně spolku METODĚJ z.s.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rabicPeriod"/>
            </a:pPr>
            <a:r>
              <a:rPr lang="cs-CZ">
                <a:solidFill>
                  <a:srgbClr val="FFFFFF"/>
                </a:solidFill>
              </a:rPr>
              <a:t>Setkání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cs-CZ">
                <a:solidFill>
                  <a:srgbClr val="FFFFFF"/>
                </a:solidFill>
              </a:rPr>
              <a:t>16.10.2021</a:t>
            </a:r>
            <a:endParaRPr/>
          </a:p>
        </p:txBody>
      </p:sp>
      <p:sp>
        <p:nvSpPr>
          <p:cNvPr id="92" name="Google Shape;92;p1"/>
          <p:cNvSpPr/>
          <p:nvPr/>
        </p:nvSpPr>
        <p:spPr>
          <a:xfrm>
            <a:off x="838199" y="5439978"/>
            <a:ext cx="6281928" cy="18288"/>
          </a:xfrm>
          <a:custGeom>
            <a:avLst/>
            <a:gdLst/>
            <a:ahLst/>
            <a:cxnLst/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13" y="366463"/>
            <a:ext cx="2237171" cy="114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cs-CZ" sz="5400"/>
              <a:t>Příběh mé dcerky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 rot="5400000">
            <a:off x="2543983" y="3258715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Jsem maminkou dvou úžasných dětí, syna Václava a dcery Lucinky.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Lucinka má ultra-vzácné metabolické onemocnění a zatím je jediná na světě.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>
                <a:latin typeface="Calibri"/>
                <a:ea typeface="Calibri"/>
                <a:cs typeface="Calibri"/>
                <a:sym typeface="Calibri"/>
              </a:rPr>
              <a:t>Nazývá se suspektní mitochondriální (encefalo)myopatie – má nedostatečně okysličované svaly a je díky tomu vysoce unavitelná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 b="0" i="0"/>
              <a:t>diagnóza jí byla stanovena ze svalové biopsie ve třech letech. Výsledky jsme se dozvěděli asi po roce. Pak byl ještě proveden další výzkum,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/>
              <a:t>Po dalším roce čekání v </a:t>
            </a:r>
            <a:r>
              <a:rPr lang="cs-CZ" sz="1700" b="0" i="0"/>
              <a:t>létě 2018, jsme se dozvěděli další zařazení: suspektní mitochondriální (encefalo)myopatie, sekundární – NGS-WES – mutace (složený heterozygot) v genu NRD1 (nardilysin, endoproteáza -N-arginin dibasic convertase).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 b="0" i="0"/>
              <a:t>Lucinka je první na světě s tímto onemocněním, protože nemá doposud popsaný fenotyp.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cs-CZ" sz="1700" b="0" i="0"/>
              <a:t>Léčba neexistuje, prognózu nikdo nezná….</a:t>
            </a:r>
            <a:endParaRPr sz="1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4600"/>
              <a:t>Naše diagnostická odysea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Narození dcery v 2013, cesta ke kojení a první hospitalizace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Kolotoč u doktorů a cesta k naší nediagnóze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/>
              <a:t>Naše cesta až do dnešních dnů (očkování, cvičení, hipoterapie, školka, škola, ranná péče, Centrum provázení, METODĚJ, ČAVO a peg…</a:t>
            </a:r>
            <a:endParaRPr/>
          </a:p>
        </p:txBody>
      </p:sp>
      <p:pic>
        <p:nvPicPr>
          <p:cNvPr id="110" name="Google Shape;110;p3" descr="Obsah obrázku osoba, zeď, brýle, příčesek&#10;&#10;Popis byl vytvořen automaticky"/>
          <p:cNvPicPr preferRelativeResize="0"/>
          <p:nvPr/>
        </p:nvPicPr>
        <p:blipFill rotWithShape="1">
          <a:blip r:embed="rId3">
            <a:alphaModFix/>
          </a:blip>
          <a:srcRect t="6371" r="-1" b="13870"/>
          <a:stretch/>
        </p:blipFill>
        <p:spPr>
          <a:xfrm>
            <a:off x="5299969" y="-13206"/>
            <a:ext cx="6892031" cy="6871206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cs-CZ" sz="5400"/>
              <a:t>Nejvzácnější mezi vzácnými</a:t>
            </a: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890338" y="4409267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"/>
          <p:cNvPicPr preferRelativeResize="0"/>
          <p:nvPr/>
        </p:nvPicPr>
        <p:blipFill rotWithShape="1">
          <a:blip r:embed="rId3">
            <a:alphaModFix/>
          </a:blip>
          <a:srcRect r="1" b="229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806" y="5983550"/>
            <a:ext cx="1475051" cy="71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cs-CZ" sz="4200" b="1" dirty="0"/>
              <a:t>Ultra-vzácní a nediagnostikovaní</a:t>
            </a:r>
            <a:endParaRPr dirty="0"/>
          </a:p>
        </p:txBody>
      </p:sp>
      <p:sp>
        <p:nvSpPr>
          <p:cNvPr id="126" name="Google Shape;126;p5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V České republice existuje mnoho lidí s ultra-vzácným genetickým onemocněním (UVGO) a také ti, kteří na svoji diagnózu teprve čekají, v zahraničí se nazývají </a:t>
            </a:r>
            <a:r>
              <a:rPr lang="cs-CZ" sz="2200" b="1">
                <a:latin typeface="Calibri"/>
                <a:ea typeface="Calibri"/>
                <a:cs typeface="Calibri"/>
                <a:sym typeface="Calibri"/>
              </a:rPr>
              <a:t>SWAN -syndroms without a name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Pro určitou diagnózu je můžeme spočítat na prstech jedné ruky, nebo jsou dokonce v ČR jediní s daným onemocněním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Jsou </a:t>
            </a:r>
            <a:r>
              <a:rPr lang="cs-CZ" sz="2200" b="1">
                <a:latin typeface="Calibri"/>
                <a:ea typeface="Calibri"/>
                <a:cs typeface="Calibri"/>
                <a:sym typeface="Calibri"/>
              </a:rPr>
              <a:t>často mimo systém péče zdravotní i sociální</a:t>
            </a: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, mají problém sehnat o svém onemocnění informace a odborníky, kteří by jejich diagnózu znali a uměli je léčit</a:t>
            </a:r>
            <a:endParaRPr sz="2200" b="1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Platforma Ultra-vzácní a nediagnostikovaní má za cíl tyto osoby spojit pod hlavičkou ČAVO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cs-CZ" sz="2200">
                <a:latin typeface="Calibri"/>
                <a:ea typeface="Calibri"/>
                <a:cs typeface="Calibri"/>
                <a:sym typeface="Calibri"/>
              </a:rPr>
              <a:t>S ultra-vzácným onemocněním není možné zakládat vlastní pacientskou organizaci, jste-li jediný. Je tudíž potřeba, aby i ultra-vzácní a nediagnostikovaní měli možnost mít svůj hlas a byli více vidět.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93952" y="120751"/>
            <a:ext cx="1475051" cy="71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40D30-D606-48D7-9B93-238326D77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77" y="681037"/>
            <a:ext cx="10515600" cy="1325563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cs-CZ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je ultra-vzácné onemocnění a kdo jsou nediagnostikovaní?</a:t>
            </a:r>
            <a:br>
              <a:rPr lang="cs-CZ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tx1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D47BCEE-7631-4821-A822-27FF843E8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458" y="2385911"/>
            <a:ext cx="10658581" cy="4351338"/>
          </a:xfrm>
        </p:spPr>
        <p:txBody>
          <a:bodyPr/>
          <a:lstStyle/>
          <a:p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Evropě je onemocnění ultra-vzácné, postihuje-li 1 člověka na 50 000         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(nebo méně než 20 lidí na milión)</a:t>
            </a:r>
          </a:p>
          <a:p>
            <a:r>
              <a:rPr lang="cs-CZ" sz="2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Nediagnostikovaní jsou lidé, kteří</a:t>
            </a:r>
            <a:r>
              <a:rPr lang="cs-CZ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24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prochází procesem hledání </a:t>
            </a:r>
            <a:r>
              <a:rPr lang="cs-CZ" dirty="0">
                <a:solidFill>
                  <a:schemeClr val="tx1"/>
                </a:solidFill>
              </a:rPr>
              <a:t>v rámci genetického testování, ale zatím nic nebylo nalezeno, žádná varianta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mají nález podezřelé varianty</a:t>
            </a:r>
            <a:r>
              <a:rPr lang="cs-CZ" dirty="0">
                <a:solidFill>
                  <a:schemeClr val="tx1"/>
                </a:solidFill>
              </a:rPr>
              <a:t>, k jejímuž potvrzení jako kauzální jsou třeba další upřesňující data, i v rámci mezinárodní spolupráce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mají nález varianty hodnocené prozatím jako varianta s nejasným klinickým</a:t>
            </a: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významem</a:t>
            </a:r>
            <a:r>
              <a:rPr lang="cs-CZ" dirty="0">
                <a:solidFill>
                  <a:schemeClr val="tx1"/>
                </a:solidFill>
              </a:rPr>
              <a:t> (klasifikace se ale s postupem nových poznatků může v čase změnit)</a:t>
            </a:r>
          </a:p>
          <a:p>
            <a:endParaRPr lang="cs-CZ" dirty="0"/>
          </a:p>
        </p:txBody>
      </p:sp>
      <p:pic>
        <p:nvPicPr>
          <p:cNvPr id="4" name="Google Shape;128;p5">
            <a:extLst>
              <a:ext uri="{FF2B5EF4-FFF2-40B4-BE49-F238E27FC236}">
                <a16:creationId xmlns:a16="http://schemas.microsoft.com/office/drawing/2014/main" id="{CAC74A82-12B5-4C8B-BFF1-737B751D67E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280936" y="444449"/>
            <a:ext cx="1475051" cy="717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9FDDC67-70B9-464D-A757-D849F8943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86" y="1892294"/>
            <a:ext cx="10828962" cy="3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2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cs-CZ" sz="3000" b="1">
                <a:latin typeface="Calibri"/>
                <a:ea typeface="Calibri"/>
                <a:cs typeface="Calibri"/>
                <a:sym typeface="Calibri"/>
              </a:rPr>
              <a:t>Proč tato Platforma Ultra-vzácní a nediagnostikovaní vzniká a její cíle</a:t>
            </a:r>
            <a:br>
              <a:rPr lang="cs-CZ" sz="3000">
                <a:latin typeface="Calibri"/>
                <a:ea typeface="Calibri"/>
                <a:cs typeface="Calibri"/>
                <a:sym typeface="Calibri"/>
              </a:rPr>
            </a:br>
            <a:endParaRPr sz="3000"/>
          </a:p>
        </p:txBody>
      </p:sp>
      <p:sp>
        <p:nvSpPr>
          <p:cNvPr id="143" name="Google Shape;143;p7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588685" y="1797831"/>
            <a:ext cx="5010539" cy="2963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s-CZ" sz="2200" b="1" dirty="0">
                <a:latin typeface="Calibri"/>
                <a:ea typeface="Calibri"/>
                <a:cs typeface="Calibri"/>
                <a:sym typeface="Calibri"/>
              </a:rPr>
              <a:t>Proč:</a:t>
            </a: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není možné zřizovat vlastní pacientskou organizaci, pokud jste jediný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ČAVO nabízí členství lidem s ultra-vzácným onemocněním.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ČAVO pomáhá diagnostikovat ultra-vzácné pacienty přes </a:t>
            </a:r>
            <a:r>
              <a:rPr lang="cs-CZ" sz="2200" dirty="0" err="1">
                <a:latin typeface="Calibri"/>
                <a:ea typeface="Calibri"/>
                <a:cs typeface="Calibri"/>
                <a:sym typeface="Calibri"/>
              </a:rPr>
              <a:t>help</a:t>
            </a: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-linku.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 sz="2200" dirty="0">
                <a:latin typeface="Calibri"/>
                <a:ea typeface="Calibri"/>
                <a:cs typeface="Calibri"/>
                <a:sym typeface="Calibri"/>
              </a:rPr>
              <a:t>Propojování pacienty / rodiny a na základě zahraničních zkušeností je také aktivovat a organizovat.</a:t>
            </a:r>
            <a:endParaRPr dirty="0"/>
          </a:p>
        </p:txBody>
      </p:sp>
      <p:sp>
        <p:nvSpPr>
          <p:cNvPr id="145" name="Google Shape;145;p7"/>
          <p:cNvSpPr txBox="1"/>
          <p:nvPr/>
        </p:nvSpPr>
        <p:spPr>
          <a:xfrm>
            <a:off x="6187909" y="1784517"/>
            <a:ext cx="4866208" cy="274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cs-CZ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Cíle:</a:t>
            </a:r>
            <a:endParaRPr b="1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zlepšení situaci pacientů s ultra-vzácným genetickým onemocněním (UVGO) a pacientů nediagnostikovaných (tzv. SWAN)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sdílení problémů a hledaní společných témat pro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advokační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činnost.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pojmenování a definování hlavních problémů a vytyčení prioritních cílů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závěry budou komunikovány s odbornou veřejností</a:t>
            </a:r>
            <a:endParaRPr dirty="0"/>
          </a:p>
          <a:p>
            <a:pPr marL="228600" marR="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0607" y="4650324"/>
            <a:ext cx="6567738" cy="209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806" y="5983550"/>
            <a:ext cx="1475051" cy="717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r="35493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/>
          <p:nvPr/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1483567" y="513183"/>
            <a:ext cx="6120881" cy="2059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838200" y="1422400"/>
            <a:ext cx="3822189" cy="475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 b="1"/>
              <a:t>Náš tým: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MUDr. Markéta Havlovicová, </a:t>
            </a:r>
            <a:endParaRPr/>
          </a:p>
          <a:p>
            <a:pPr marL="74295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odborná garantka ČAVO, </a:t>
            </a:r>
            <a:endParaRPr/>
          </a:p>
          <a:p>
            <a:pPr marL="742950" lvl="1" indent="-228600" algn="l" rtl="0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primářka ÚBLG (Ústav biologie a lékařské genetiky při 2LF UK a FN Motol)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Bc. Anna Arellanesová, předsedkyně ČAVO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Anna Zieglerová Žáková, Dis., místopředsedkyně Metoděje, z.s.</a:t>
            </a:r>
            <a:endParaRPr/>
          </a:p>
          <a:p>
            <a:pPr marL="28575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cs-CZ" sz="1600"/>
              <a:t>Petra Suchá, předsedkyně Metoděje, z.s.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/>
          <p:nvPr/>
        </p:nvSpPr>
        <p:spPr>
          <a:xfrm rot="5400000">
            <a:off x="2543983" y="3258715"/>
            <a:ext cx="4480560" cy="18288"/>
          </a:xfrm>
          <a:custGeom>
            <a:avLst/>
            <a:gdLst/>
            <a:ahLst/>
            <a:cxnLst/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5126418" y="552091"/>
            <a:ext cx="6224335" cy="5431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 b="1"/>
              <a:t>Děkuji za pozornost!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Petra Suchá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členka týmu Platformy pro ultra-vzácné a nediagnostikované při ČAVO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cs-CZ" sz="2200"/>
              <a:t> předsedkyně spolku METODĚJ z.s.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954" y="2400595"/>
            <a:ext cx="2781211" cy="1490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617</Words>
  <Application>Microsoft Office PowerPoint</Application>
  <PresentationFormat>Širokoúhlá obrazovka</PresentationFormat>
  <Paragraphs>55</Paragraphs>
  <Slides>9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Office</vt:lpstr>
      <vt:lpstr>Platforma  Ultra-vzácní  a nediagnostikovaní</vt:lpstr>
      <vt:lpstr>Příběh mé dcerky</vt:lpstr>
      <vt:lpstr>Naše diagnostická odysea</vt:lpstr>
      <vt:lpstr>Nejvzácnější mezi vzácnými</vt:lpstr>
      <vt:lpstr>Ultra-vzácní a nediagnostikovaní</vt:lpstr>
      <vt:lpstr>Co je ultra-vzácné onemocnění a kdo jsou nediagnostikovaní? </vt:lpstr>
      <vt:lpstr>Proč tato Platforma Ultra-vzácní a nediagnostikovaní vzniká a její cíle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Platforma  Ultra-vzácní  a nediagnostikovaní</dc:title>
  <dc:creator>Petra Suchá</dc:creator>
  <cp:lastModifiedBy>Anna Arellanesová</cp:lastModifiedBy>
  <cp:revision>2</cp:revision>
  <dcterms:created xsi:type="dcterms:W3CDTF">2021-09-08T15:32:05Z</dcterms:created>
  <dcterms:modified xsi:type="dcterms:W3CDTF">2021-10-15T16:14:15Z</dcterms:modified>
</cp:coreProperties>
</file>